
<file path=[Content_Types].xml><?xml version="1.0" encoding="utf-8"?>
<Types xmlns="http://schemas.openxmlformats.org/package/2006/content-types">
  <Default Extension="avif" ContentType="image/avif"/>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816" r:id="rId2"/>
    <p:sldId id="1161" r:id="rId3"/>
    <p:sldId id="1750" r:id="rId4"/>
    <p:sldId id="1746" r:id="rId5"/>
    <p:sldId id="1146" r:id="rId6"/>
    <p:sldId id="1147" r:id="rId7"/>
    <p:sldId id="1148" r:id="rId8"/>
    <p:sldId id="1747" r:id="rId9"/>
    <p:sldId id="520" r:id="rId10"/>
    <p:sldId id="521" r:id="rId11"/>
    <p:sldId id="1668" r:id="rId12"/>
    <p:sldId id="1748" r:id="rId13"/>
    <p:sldId id="1749" r:id="rId14"/>
    <p:sldId id="462" r:id="rId15"/>
    <p:sldId id="1751" r:id="rId16"/>
    <p:sldId id="1752" r:id="rId17"/>
    <p:sldId id="1753" r:id="rId18"/>
    <p:sldId id="1754" r:id="rId19"/>
    <p:sldId id="1755" r:id="rId20"/>
    <p:sldId id="1756" r:id="rId21"/>
    <p:sldId id="1757" r:id="rId22"/>
    <p:sldId id="1758" r:id="rId23"/>
  </p:sldIdLst>
  <p:sldSz cx="12192000" cy="6858000"/>
  <p:notesSz cx="6858000" cy="9144000"/>
  <p:defaultTextStyle>
    <a:defPPr>
      <a:defRPr lang="fr-FR"/>
    </a:defPPr>
    <a:lvl1pPr algn="l" rtl="0" fontAlgn="base">
      <a:spcBef>
        <a:spcPct val="0"/>
      </a:spcBef>
      <a:spcAft>
        <a:spcPct val="0"/>
      </a:spcAft>
      <a:defRPr sz="1600" b="1" kern="1200">
        <a:solidFill>
          <a:srgbClr val="000066"/>
        </a:solidFill>
        <a:latin typeface="Calibri" pitchFamily="34" charset="0"/>
        <a:ea typeface="+mn-ea"/>
        <a:cs typeface="Arial" charset="0"/>
      </a:defRPr>
    </a:lvl1pPr>
    <a:lvl2pPr marL="457200" algn="l" rtl="0" fontAlgn="base">
      <a:spcBef>
        <a:spcPct val="0"/>
      </a:spcBef>
      <a:spcAft>
        <a:spcPct val="0"/>
      </a:spcAft>
      <a:defRPr sz="1600" b="1" kern="1200">
        <a:solidFill>
          <a:srgbClr val="000066"/>
        </a:solidFill>
        <a:latin typeface="Calibri" pitchFamily="34" charset="0"/>
        <a:ea typeface="+mn-ea"/>
        <a:cs typeface="Arial" charset="0"/>
      </a:defRPr>
    </a:lvl2pPr>
    <a:lvl3pPr marL="914400" algn="l" rtl="0" fontAlgn="base">
      <a:spcBef>
        <a:spcPct val="0"/>
      </a:spcBef>
      <a:spcAft>
        <a:spcPct val="0"/>
      </a:spcAft>
      <a:defRPr sz="1600" b="1" kern="1200">
        <a:solidFill>
          <a:srgbClr val="000066"/>
        </a:solidFill>
        <a:latin typeface="Calibri" pitchFamily="34" charset="0"/>
        <a:ea typeface="+mn-ea"/>
        <a:cs typeface="Arial" charset="0"/>
      </a:defRPr>
    </a:lvl3pPr>
    <a:lvl4pPr marL="1371600" algn="l" rtl="0" fontAlgn="base">
      <a:spcBef>
        <a:spcPct val="0"/>
      </a:spcBef>
      <a:spcAft>
        <a:spcPct val="0"/>
      </a:spcAft>
      <a:defRPr sz="1600" b="1" kern="1200">
        <a:solidFill>
          <a:srgbClr val="000066"/>
        </a:solidFill>
        <a:latin typeface="Calibri" pitchFamily="34" charset="0"/>
        <a:ea typeface="+mn-ea"/>
        <a:cs typeface="Arial" charset="0"/>
      </a:defRPr>
    </a:lvl4pPr>
    <a:lvl5pPr marL="1828800" algn="l" rtl="0" fontAlgn="base">
      <a:spcBef>
        <a:spcPct val="0"/>
      </a:spcBef>
      <a:spcAft>
        <a:spcPct val="0"/>
      </a:spcAft>
      <a:defRPr sz="1600" b="1" kern="1200">
        <a:solidFill>
          <a:srgbClr val="000066"/>
        </a:solidFill>
        <a:latin typeface="Calibri" pitchFamily="34" charset="0"/>
        <a:ea typeface="+mn-ea"/>
        <a:cs typeface="Arial" charset="0"/>
      </a:defRPr>
    </a:lvl5pPr>
    <a:lvl6pPr marL="2286000" algn="l" defTabSz="914400" rtl="0" eaLnBrk="1" latinLnBrk="0" hangingPunct="1">
      <a:defRPr sz="1600" b="1" kern="1200">
        <a:solidFill>
          <a:srgbClr val="000066"/>
        </a:solidFill>
        <a:latin typeface="Calibri" pitchFamily="34" charset="0"/>
        <a:ea typeface="+mn-ea"/>
        <a:cs typeface="Arial" charset="0"/>
      </a:defRPr>
    </a:lvl6pPr>
    <a:lvl7pPr marL="2743200" algn="l" defTabSz="914400" rtl="0" eaLnBrk="1" latinLnBrk="0" hangingPunct="1">
      <a:defRPr sz="1600" b="1" kern="1200">
        <a:solidFill>
          <a:srgbClr val="000066"/>
        </a:solidFill>
        <a:latin typeface="Calibri" pitchFamily="34" charset="0"/>
        <a:ea typeface="+mn-ea"/>
        <a:cs typeface="Arial" charset="0"/>
      </a:defRPr>
    </a:lvl7pPr>
    <a:lvl8pPr marL="3200400" algn="l" defTabSz="914400" rtl="0" eaLnBrk="1" latinLnBrk="0" hangingPunct="1">
      <a:defRPr sz="1600" b="1" kern="1200">
        <a:solidFill>
          <a:srgbClr val="000066"/>
        </a:solidFill>
        <a:latin typeface="Calibri" pitchFamily="34" charset="0"/>
        <a:ea typeface="+mn-ea"/>
        <a:cs typeface="Arial" charset="0"/>
      </a:defRPr>
    </a:lvl8pPr>
    <a:lvl9pPr marL="3657600" algn="l" defTabSz="914400" rtl="0" eaLnBrk="1" latinLnBrk="0" hangingPunct="1">
      <a:defRPr sz="1600" b="1" kern="1200">
        <a:solidFill>
          <a:srgbClr val="000066"/>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initials="M" lastIdx="1" clrIdx="0">
    <p:extLst>
      <p:ext uri="{19B8F6BF-5375-455C-9EA6-DF929625EA0E}">
        <p15:presenceInfo xmlns:p15="http://schemas.microsoft.com/office/powerpoint/2012/main" userId="Microsof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9933"/>
    <a:srgbClr val="FF6600"/>
    <a:srgbClr val="FFFF66"/>
    <a:srgbClr val="0066FF"/>
    <a:srgbClr val="33CCCC"/>
    <a:srgbClr val="FF0066"/>
    <a:srgbClr val="00FFFF"/>
    <a:srgbClr val="CCE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9" autoAdjust="0"/>
    <p:restoredTop sz="94989" autoAdjust="0"/>
  </p:normalViewPr>
  <p:slideViewPr>
    <p:cSldViewPr>
      <p:cViewPr>
        <p:scale>
          <a:sx n="89" d="100"/>
          <a:sy n="89" d="100"/>
        </p:scale>
        <p:origin x="75" y="189"/>
      </p:cViewPr>
      <p:guideLst>
        <p:guide orient="horz" pos="2160"/>
        <p:guide pos="3840"/>
      </p:guideLst>
    </p:cSldViewPr>
  </p:slideViewPr>
  <p:outlineViewPr>
    <p:cViewPr>
      <p:scale>
        <a:sx n="33" d="100"/>
        <a:sy n="33" d="100"/>
      </p:scale>
      <p:origin x="0" y="-2409"/>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Arial" pitchFamily="34" charset="0"/>
                <a:cs typeface="+mn-cs"/>
              </a:defRPr>
            </a:lvl1pPr>
          </a:lstStyle>
          <a:p>
            <a:pPr>
              <a:defRPr/>
            </a:pPr>
            <a:endParaRPr lang="fr-FR"/>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pitchFamily="34" charset="0"/>
                <a:cs typeface="+mn-cs"/>
              </a:defRPr>
            </a:lvl1pPr>
          </a:lstStyle>
          <a:p>
            <a:pPr>
              <a:defRPr/>
            </a:pPr>
            <a:endParaRPr lang="fr-FR"/>
          </a:p>
        </p:txBody>
      </p:sp>
      <p:sp>
        <p:nvSpPr>
          <p:cNvPr id="563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Arial" pitchFamily="34" charset="0"/>
                <a:cs typeface="+mn-cs"/>
              </a:defRPr>
            </a:lvl1pPr>
          </a:lstStyle>
          <a:p>
            <a:pPr>
              <a:defRPr/>
            </a:pPr>
            <a:endParaRPr lang="fr-FR"/>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pitchFamily="34" charset="0"/>
                <a:cs typeface="+mn-cs"/>
              </a:defRPr>
            </a:lvl1pPr>
          </a:lstStyle>
          <a:p>
            <a:pPr>
              <a:defRPr/>
            </a:pPr>
            <a:fld id="{ABC26B54-5CBB-44DD-8649-2FEA92A10EAD}" type="slidenum">
              <a:rPr lang="fr-FR"/>
              <a:pPr>
                <a:defRPr/>
              </a:pPr>
              <a:t>‹N°›</a:t>
            </a:fld>
            <a:endParaRPr lang="fr-FR"/>
          </a:p>
        </p:txBody>
      </p:sp>
    </p:spTree>
    <p:extLst>
      <p:ext uri="{BB962C8B-B14F-4D97-AF65-F5344CB8AC3E}">
        <p14:creationId xmlns:p14="http://schemas.microsoft.com/office/powerpoint/2010/main" val="40604876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381000" y="685800"/>
            <a:ext cx="6096000" cy="3429000"/>
          </a:xfrm>
          <a:ln/>
        </p:spPr>
      </p:sp>
      <p:sp>
        <p:nvSpPr>
          <p:cNvPr id="57347" name="Rectangle 3"/>
          <p:cNvSpPr>
            <a:spLocks noGrp="1" noChangeArrowheads="1"/>
          </p:cNvSpPr>
          <p:nvPr>
            <p:ph type="body" idx="1"/>
          </p:nvPr>
        </p:nvSpPr>
        <p:spPr>
          <a:noFill/>
          <a:ln/>
        </p:spPr>
        <p:txBody>
          <a:bodyPr/>
          <a:lstStyle/>
          <a:p>
            <a:pPr eaLnBrk="1" hangingPunct="1"/>
            <a:endParaRPr lang="en-GB" dirty="0">
              <a:latin typeface="Arial" charset="0"/>
            </a:endParaRPr>
          </a:p>
        </p:txBody>
      </p:sp>
    </p:spTree>
    <p:extLst>
      <p:ext uri="{BB962C8B-B14F-4D97-AF65-F5344CB8AC3E}">
        <p14:creationId xmlns:p14="http://schemas.microsoft.com/office/powerpoint/2010/main" val="3983212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DCCA1-A7D9-E7FA-E504-3CEA063E5A12}"/>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A1C89C80-B81A-EF7D-3A8A-CD598E63553B}"/>
              </a:ext>
            </a:extLst>
          </p:cNvPr>
          <p:cNvSpPr>
            <a:spLocks noGrp="1" noRot="1" noChangeAspect="1" noChangeArrowheads="1" noTextEdit="1"/>
          </p:cNvSpPr>
          <p:nvPr>
            <p:ph type="sldImg"/>
          </p:nvPr>
        </p:nvSpPr>
        <p:spPr>
          <a:xfrm>
            <a:off x="381000" y="685800"/>
            <a:ext cx="6096000" cy="3429000"/>
          </a:xfrm>
          <a:ln/>
        </p:spPr>
      </p:sp>
      <p:sp>
        <p:nvSpPr>
          <p:cNvPr id="18435" name="Rectangle 3">
            <a:extLst>
              <a:ext uri="{FF2B5EF4-FFF2-40B4-BE49-F238E27FC236}">
                <a16:creationId xmlns:a16="http://schemas.microsoft.com/office/drawing/2014/main" id="{920E10DC-1C78-3716-D961-B88886F244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extLst>
      <p:ext uri="{BB962C8B-B14F-4D97-AF65-F5344CB8AC3E}">
        <p14:creationId xmlns:p14="http://schemas.microsoft.com/office/powerpoint/2010/main" val="970199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381000" y="685800"/>
            <a:ext cx="6096000" cy="3429000"/>
          </a:xfrm>
          <a:ln/>
        </p:spPr>
      </p:sp>
      <p:sp>
        <p:nvSpPr>
          <p:cNvPr id="59395" name="Rectangle 3"/>
          <p:cNvSpPr>
            <a:spLocks noGrp="1" noChangeArrowheads="1"/>
          </p:cNvSpPr>
          <p:nvPr>
            <p:ph type="body" idx="1"/>
          </p:nvPr>
        </p:nvSpPr>
        <p:spPr>
          <a:noFill/>
          <a:ln/>
        </p:spPr>
        <p:txBody>
          <a:bodyPr/>
          <a:lstStyle/>
          <a:p>
            <a:pPr eaLnBrk="1" hangingPunct="1"/>
            <a:endParaRPr lang="en-GB">
              <a:latin typeface="Arial" charset="0"/>
            </a:endParaRPr>
          </a:p>
        </p:txBody>
      </p:sp>
    </p:spTree>
    <p:extLst>
      <p:ext uri="{BB962C8B-B14F-4D97-AF65-F5344CB8AC3E}">
        <p14:creationId xmlns:p14="http://schemas.microsoft.com/office/powerpoint/2010/main" val="30583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381000" y="685800"/>
            <a:ext cx="6096000" cy="3429000"/>
          </a:xfrm>
          <a:ln/>
        </p:spPr>
      </p:sp>
      <p:sp>
        <p:nvSpPr>
          <p:cNvPr id="59395" name="Rectangle 3"/>
          <p:cNvSpPr>
            <a:spLocks noGrp="1" noChangeArrowheads="1"/>
          </p:cNvSpPr>
          <p:nvPr>
            <p:ph type="body" idx="1"/>
          </p:nvPr>
        </p:nvSpPr>
        <p:spPr>
          <a:noFill/>
          <a:ln/>
        </p:spPr>
        <p:txBody>
          <a:bodyPr/>
          <a:lstStyle/>
          <a:p>
            <a:pPr eaLnBrk="1" hangingPunct="1"/>
            <a:endParaRPr lang="en-GB">
              <a:latin typeface="Arial" charset="0"/>
            </a:endParaRPr>
          </a:p>
        </p:txBody>
      </p:sp>
    </p:spTree>
    <p:extLst>
      <p:ext uri="{BB962C8B-B14F-4D97-AF65-F5344CB8AC3E}">
        <p14:creationId xmlns:p14="http://schemas.microsoft.com/office/powerpoint/2010/main" val="3366234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381000" y="685800"/>
            <a:ext cx="6096000" cy="3429000"/>
          </a:xfrm>
          <a:ln/>
        </p:spPr>
      </p:sp>
      <p:sp>
        <p:nvSpPr>
          <p:cNvPr id="59395" name="Rectangle 3"/>
          <p:cNvSpPr>
            <a:spLocks noGrp="1" noChangeArrowheads="1"/>
          </p:cNvSpPr>
          <p:nvPr>
            <p:ph type="body" idx="1"/>
          </p:nvPr>
        </p:nvSpPr>
        <p:spPr>
          <a:noFill/>
          <a:ln/>
        </p:spPr>
        <p:txBody>
          <a:bodyPr/>
          <a:lstStyle/>
          <a:p>
            <a:pPr eaLnBrk="1" hangingPunct="1"/>
            <a:endParaRPr lang="en-GB">
              <a:latin typeface="Arial" charset="0"/>
            </a:endParaRPr>
          </a:p>
        </p:txBody>
      </p:sp>
    </p:spTree>
    <p:extLst>
      <p:ext uri="{BB962C8B-B14F-4D97-AF65-F5344CB8AC3E}">
        <p14:creationId xmlns:p14="http://schemas.microsoft.com/office/powerpoint/2010/main" val="3053685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6597D-46A2-A600-F318-8C2294305DD7}"/>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995FE489-E66E-1D19-F420-1488CAF167CD}"/>
              </a:ext>
            </a:extLst>
          </p:cNvPr>
          <p:cNvSpPr>
            <a:spLocks noGrp="1" noRot="1" noChangeAspect="1" noChangeArrowheads="1" noTextEdit="1"/>
          </p:cNvSpPr>
          <p:nvPr>
            <p:ph type="sldImg"/>
          </p:nvPr>
        </p:nvSpPr>
        <p:spPr>
          <a:xfrm>
            <a:off x="381000" y="685800"/>
            <a:ext cx="6096000" cy="3429000"/>
          </a:xfrm>
          <a:ln/>
        </p:spPr>
      </p:sp>
      <p:sp>
        <p:nvSpPr>
          <p:cNvPr id="18435" name="Rectangle 3">
            <a:extLst>
              <a:ext uri="{FF2B5EF4-FFF2-40B4-BE49-F238E27FC236}">
                <a16:creationId xmlns:a16="http://schemas.microsoft.com/office/drawing/2014/main" id="{B88FB87D-EADC-0C82-4B86-4970EE1305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extLst>
      <p:ext uri="{BB962C8B-B14F-4D97-AF65-F5344CB8AC3E}">
        <p14:creationId xmlns:p14="http://schemas.microsoft.com/office/powerpoint/2010/main" val="1075740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9FA72-7E41-9E7B-7AC6-C9D7B062E0DB}"/>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3E5B8962-6CE5-9AB0-6008-FD026A6C7E32}"/>
              </a:ext>
            </a:extLst>
          </p:cNvPr>
          <p:cNvSpPr>
            <a:spLocks noGrp="1" noRot="1" noChangeAspect="1" noChangeArrowheads="1" noTextEdit="1"/>
          </p:cNvSpPr>
          <p:nvPr>
            <p:ph type="sldImg"/>
          </p:nvPr>
        </p:nvSpPr>
        <p:spPr>
          <a:xfrm>
            <a:off x="381000" y="685800"/>
            <a:ext cx="6096000" cy="3429000"/>
          </a:xfrm>
          <a:ln/>
        </p:spPr>
      </p:sp>
      <p:sp>
        <p:nvSpPr>
          <p:cNvPr id="18435" name="Rectangle 3">
            <a:extLst>
              <a:ext uri="{FF2B5EF4-FFF2-40B4-BE49-F238E27FC236}">
                <a16:creationId xmlns:a16="http://schemas.microsoft.com/office/drawing/2014/main" id="{9435052B-FA9B-FB92-80F1-30A1AA37FF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extLst>
      <p:ext uri="{BB962C8B-B14F-4D97-AF65-F5344CB8AC3E}">
        <p14:creationId xmlns:p14="http://schemas.microsoft.com/office/powerpoint/2010/main" val="2740165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3E653-7519-9D59-5C9D-BA123D95DDC3}"/>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D3E9852A-1388-B839-AE9E-031D0FB7AF83}"/>
              </a:ext>
            </a:extLst>
          </p:cNvPr>
          <p:cNvSpPr>
            <a:spLocks noGrp="1" noRot="1" noChangeAspect="1" noChangeArrowheads="1" noTextEdit="1"/>
          </p:cNvSpPr>
          <p:nvPr>
            <p:ph type="sldImg"/>
          </p:nvPr>
        </p:nvSpPr>
        <p:spPr>
          <a:xfrm>
            <a:off x="381000" y="685800"/>
            <a:ext cx="6096000" cy="3429000"/>
          </a:xfrm>
          <a:ln/>
        </p:spPr>
      </p:sp>
      <p:sp>
        <p:nvSpPr>
          <p:cNvPr id="18435" name="Rectangle 3">
            <a:extLst>
              <a:ext uri="{FF2B5EF4-FFF2-40B4-BE49-F238E27FC236}">
                <a16:creationId xmlns:a16="http://schemas.microsoft.com/office/drawing/2014/main" id="{542CAF2B-6D54-5F17-F58B-8A17E44572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extLst>
      <p:ext uri="{BB962C8B-B14F-4D97-AF65-F5344CB8AC3E}">
        <p14:creationId xmlns:p14="http://schemas.microsoft.com/office/powerpoint/2010/main" val="2676420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65FBF-90C4-C97C-93CE-DCDE0CE7199C}"/>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DF9F9FBD-74E3-6577-B953-5C433494EF22}"/>
              </a:ext>
            </a:extLst>
          </p:cNvPr>
          <p:cNvSpPr>
            <a:spLocks noGrp="1" noRot="1" noChangeAspect="1" noChangeArrowheads="1" noTextEdit="1"/>
          </p:cNvSpPr>
          <p:nvPr>
            <p:ph type="sldImg"/>
          </p:nvPr>
        </p:nvSpPr>
        <p:spPr>
          <a:xfrm>
            <a:off x="381000" y="685800"/>
            <a:ext cx="6096000" cy="3429000"/>
          </a:xfrm>
          <a:ln/>
        </p:spPr>
      </p:sp>
      <p:sp>
        <p:nvSpPr>
          <p:cNvPr id="18435" name="Rectangle 3">
            <a:extLst>
              <a:ext uri="{FF2B5EF4-FFF2-40B4-BE49-F238E27FC236}">
                <a16:creationId xmlns:a16="http://schemas.microsoft.com/office/drawing/2014/main" id="{D3574431-34A2-EAB3-A559-595190654C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extLst>
      <p:ext uri="{BB962C8B-B14F-4D97-AF65-F5344CB8AC3E}">
        <p14:creationId xmlns:p14="http://schemas.microsoft.com/office/powerpoint/2010/main" val="3501987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A64915D-A9AC-4C04-9655-AFA39D53E0A3}"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10A47DC-D3D0-4984-B7DF-96E368C8FF03}"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9304484-9EFB-4E97-89E3-47C96EB24C04}"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r>
              <a:rPr lang="fr-FR"/>
              <a:t>Cliquez pour modifier le style du titre</a:t>
            </a:r>
          </a:p>
        </p:txBody>
      </p:sp>
      <p:sp>
        <p:nvSpPr>
          <p:cNvPr id="3" name="Espace réservé du texte 2"/>
          <p:cNvSpPr>
            <a:spLocks noGrp="1"/>
          </p:cNvSpPr>
          <p:nvPr>
            <p:ph type="body" idx="1"/>
          </p:nvPr>
        </p:nvSpPr>
        <p:spPr/>
        <p:txBody>
          <a:bodyPr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9"/>
          <p:cNvSpPr>
            <a:spLocks noGrp="1"/>
          </p:cNvSpPr>
          <p:nvPr>
            <p:ph type="dt" sz="half" idx="10"/>
          </p:nvPr>
        </p:nvSpPr>
        <p:spPr/>
        <p:txBody>
          <a:bodyPr/>
          <a:lstStyle>
            <a:lvl1pPr>
              <a:defRPr/>
            </a:lvl1pPr>
          </a:lstStyle>
          <a:p>
            <a:pPr>
              <a:defRPr/>
            </a:pPr>
            <a:endParaRPr lang="fr-FR"/>
          </a:p>
        </p:txBody>
      </p:sp>
      <p:sp>
        <p:nvSpPr>
          <p:cNvPr id="5" name="Rectangle 10"/>
          <p:cNvSpPr>
            <a:spLocks noGrp="1"/>
          </p:cNvSpPr>
          <p:nvPr>
            <p:ph type="ftr" sz="quarter" idx="11"/>
          </p:nvPr>
        </p:nvSpPr>
        <p:spPr/>
        <p:txBody>
          <a:bodyPr/>
          <a:lstStyle>
            <a:lvl1pPr>
              <a:defRPr/>
            </a:lvl1pPr>
          </a:lstStyle>
          <a:p>
            <a:pPr>
              <a:defRPr/>
            </a:pPr>
            <a:endParaRPr lang="fr-F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2" name="Espace réservé du titre 7"/>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5" name="Espace réservé du texte 4"/>
          <p:cNvSpPr>
            <a:spLocks noGrp="1"/>
          </p:cNvSpPr>
          <p:nvPr>
            <p:ph type="body" sz="quarter" idx="10"/>
          </p:nvPr>
        </p:nvSpPr>
        <p:spPr>
          <a:xfrm>
            <a:off x="838200" y="1927004"/>
            <a:ext cx="10515600" cy="4329112"/>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7156771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A254565-1A94-4A7D-9FAA-AE0A2FDDA3DD}"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37E8317-17A0-4284-9546-E8BC3FA13A0C}"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CA97C9F-792E-4EDD-B6D2-FE8C06F3B043}"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06269CA7-03F4-4616-8FB1-C6BC11FFA79C}"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9B4FE0E1-E60B-4F4F-B4F7-258DCD4442EA}"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F0130800-098E-4EFE-A0D7-362481D915F7}"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F92A155-CA86-4F1B-B0FC-AE69C19CE3AD}"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1876C66-C12C-487A-BC3F-8CD1940BF1AE}"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Arial" pitchFamily="34" charset="0"/>
                <a:cs typeface="+mn-cs"/>
              </a:defRPr>
            </a:lvl1pPr>
          </a:lstStyle>
          <a:p>
            <a:pPr>
              <a:defRPr/>
            </a:pPr>
            <a:endParaRPr lang="fr-F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Arial" pitchFamily="34" charset="0"/>
                <a:cs typeface="+mn-cs"/>
              </a:defRPr>
            </a:lvl1pPr>
          </a:lstStyle>
          <a:p>
            <a:pPr>
              <a:defRPr/>
            </a:pPr>
            <a:endParaRPr lang="fr-F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pitchFamily="34" charset="0"/>
                <a:cs typeface="+mn-cs"/>
              </a:defRPr>
            </a:lvl1pPr>
          </a:lstStyle>
          <a:p>
            <a:pPr>
              <a:defRPr/>
            </a:pPr>
            <a:fld id="{04116584-C30D-4ED2-AF3E-2E2805F819F9}" type="slidenum">
              <a:rPr lang="fr-FR"/>
              <a:pPr>
                <a:defRPr/>
              </a:pPr>
              <a:t>‹N°›</a:t>
            </a:fld>
            <a:endParaRPr lang="fr-FR"/>
          </a:p>
        </p:txBody>
      </p:sp>
      <p:sp>
        <p:nvSpPr>
          <p:cNvPr id="1031" name="Line 7"/>
          <p:cNvSpPr>
            <a:spLocks noChangeShapeType="1"/>
          </p:cNvSpPr>
          <p:nvPr userDrawn="1"/>
        </p:nvSpPr>
        <p:spPr bwMode="auto">
          <a:xfrm>
            <a:off x="0" y="1341438"/>
            <a:ext cx="1871133" cy="0"/>
          </a:xfrm>
          <a:prstGeom prst="line">
            <a:avLst/>
          </a:prstGeom>
          <a:noFill/>
          <a:ln w="38100">
            <a:solidFill>
              <a:schemeClr val="tx1"/>
            </a:solidFill>
            <a:round/>
            <a:headEnd/>
            <a:tailEnd/>
          </a:ln>
          <a:effectLst>
            <a:outerShdw dist="107763" dir="13500000" algn="ctr" rotWithShape="0">
              <a:schemeClr val="bg2">
                <a:alpha val="50000"/>
              </a:schemeClr>
            </a:outerShdw>
          </a:effectLst>
        </p:spPr>
        <p:txBody>
          <a:bodyPr/>
          <a:lstStyle/>
          <a:p>
            <a:endParaRPr lang="en-GB" sz="1600"/>
          </a:p>
        </p:txBody>
      </p:sp>
    </p:spTree>
  </p:cSld>
  <p:clrMap bg1="lt1" tx1="dk1" bg2="lt2" tx2="dk2" accent1="accent1" accent2="accent2" accent3="accent3" accent4="accent4" accent5="accent5" accent6="accent6" hlink="hlink" folHlink="folHlink"/>
  <p:sldLayoutIdLst>
    <p:sldLayoutId id="2147485957" r:id="rId1"/>
    <p:sldLayoutId id="2147485958" r:id="rId2"/>
    <p:sldLayoutId id="2147485959" r:id="rId3"/>
    <p:sldLayoutId id="2147485960" r:id="rId4"/>
    <p:sldLayoutId id="2147485961" r:id="rId5"/>
    <p:sldLayoutId id="2147485962" r:id="rId6"/>
    <p:sldLayoutId id="2147485963" r:id="rId7"/>
    <p:sldLayoutId id="2147485964" r:id="rId8"/>
    <p:sldLayoutId id="2147485965" r:id="rId9"/>
    <p:sldLayoutId id="2147485966" r:id="rId10"/>
    <p:sldLayoutId id="2147485967" r:id="rId11"/>
    <p:sldLayoutId id="2147485990" r:id="rId12"/>
    <p:sldLayoutId id="214748599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2.webp"/><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avif"/><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webp"/><Relationship Id="rId10" Type="http://schemas.openxmlformats.org/officeDocument/2006/relationships/image" Target="../media/image24.png"/><Relationship Id="rId4" Type="http://schemas.openxmlformats.org/officeDocument/2006/relationships/image" Target="../media/image18.jp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ZoneTexte 7"/>
          <p:cNvSpPr txBox="1">
            <a:spLocks noChangeArrowheads="1"/>
          </p:cNvSpPr>
          <p:nvPr/>
        </p:nvSpPr>
        <p:spPr bwMode="auto">
          <a:xfrm>
            <a:off x="1722194" y="5229200"/>
            <a:ext cx="8805863" cy="1015663"/>
          </a:xfrm>
          <a:prstGeom prst="rect">
            <a:avLst/>
          </a:prstGeom>
          <a:noFill/>
          <a:ln w="9525" algn="ctr">
            <a:noFill/>
            <a:miter lim="800000"/>
            <a:headEnd/>
            <a:tailEnd/>
          </a:ln>
        </p:spPr>
        <p:txBody>
          <a:bodyPr>
            <a:spAutoFit/>
          </a:bodyPr>
          <a:lstStyle/>
          <a:p>
            <a:pPr algn="ctr"/>
            <a:r>
              <a:rPr lang="en-GB" dirty="0">
                <a:solidFill>
                  <a:schemeClr val="tx1"/>
                </a:solidFill>
                <a:latin typeface="Tw Cen MT" pitchFamily="34" charset="0"/>
              </a:rPr>
              <a:t>Philippe Nuss, MD - PhD</a:t>
            </a:r>
          </a:p>
          <a:p>
            <a:pPr algn="ctr"/>
            <a:endParaRPr lang="en-GB" sz="800" dirty="0">
              <a:solidFill>
                <a:schemeClr val="tx1"/>
              </a:solidFill>
              <a:latin typeface="Tw Cen MT" pitchFamily="34" charset="0"/>
            </a:endParaRPr>
          </a:p>
          <a:p>
            <a:pPr algn="ctr" eaLnBrk="0" hangingPunct="0">
              <a:spcBef>
                <a:spcPct val="50000"/>
              </a:spcBef>
              <a:buClr>
                <a:schemeClr val="accent1"/>
              </a:buClr>
              <a:buFont typeface="Wingdings" pitchFamily="2" charset="2"/>
              <a:buNone/>
            </a:pPr>
            <a:r>
              <a:rPr lang="fr-FR" sz="1200" dirty="0">
                <a:solidFill>
                  <a:schemeClr val="tx1"/>
                </a:solidFill>
                <a:latin typeface="Arial" charset="0"/>
              </a:rPr>
              <a:t>Service de psychiatrie et de psychologie médicale. CHU Saint-Antoine, Paris</a:t>
            </a:r>
          </a:p>
          <a:p>
            <a:pPr algn="ctr" eaLnBrk="0" hangingPunct="0">
              <a:spcBef>
                <a:spcPct val="50000"/>
              </a:spcBef>
              <a:buClr>
                <a:schemeClr val="accent1"/>
              </a:buClr>
              <a:buFont typeface="Wingdings" pitchFamily="2" charset="2"/>
              <a:buNone/>
            </a:pPr>
            <a:r>
              <a:rPr lang="fr-FR" sz="1200" dirty="0">
                <a:solidFill>
                  <a:schemeClr val="tx1"/>
                </a:solidFill>
                <a:latin typeface="Arial" charset="0"/>
              </a:rPr>
              <a:t>Inserm UMR_S938 Centre de recherche Saint-Antoine Sorbonne université, Paris</a:t>
            </a:r>
          </a:p>
        </p:txBody>
      </p:sp>
      <p:sp>
        <p:nvSpPr>
          <p:cNvPr id="10245" name="Text Box 6"/>
          <p:cNvSpPr txBox="1">
            <a:spLocks noChangeArrowheads="1"/>
          </p:cNvSpPr>
          <p:nvPr/>
        </p:nvSpPr>
        <p:spPr bwMode="auto">
          <a:xfrm>
            <a:off x="623392" y="2840650"/>
            <a:ext cx="11003466" cy="2816797"/>
          </a:xfrm>
          <a:prstGeom prst="rect">
            <a:avLst/>
          </a:prstGeom>
          <a:noFill/>
          <a:ln w="9525">
            <a:noFill/>
            <a:miter lim="800000"/>
            <a:headEnd/>
            <a:tailEnd/>
          </a:ln>
        </p:spPr>
        <p:txBody>
          <a:bodyPr wrap="square">
            <a:spAutoFit/>
          </a:bodyPr>
          <a:lstStyle/>
          <a:p>
            <a:pPr algn="ctr">
              <a:lnSpc>
                <a:spcPct val="150000"/>
              </a:lnSpc>
              <a:spcBef>
                <a:spcPct val="50000"/>
              </a:spcBef>
            </a:pPr>
            <a:r>
              <a:rPr lang="fr-FR" sz="3600" dirty="0">
                <a:solidFill>
                  <a:schemeClr val="tx1"/>
                </a:solidFill>
              </a:rPr>
              <a:t>L’IA : un alter ego non irritant ? </a:t>
            </a:r>
          </a:p>
          <a:p>
            <a:pPr algn="ctr">
              <a:lnSpc>
                <a:spcPct val="150000"/>
              </a:lnSpc>
              <a:spcBef>
                <a:spcPct val="50000"/>
              </a:spcBef>
            </a:pPr>
            <a:r>
              <a:rPr lang="fr-FR" sz="3200" i="1" dirty="0">
                <a:solidFill>
                  <a:schemeClr val="tx1"/>
                </a:solidFill>
              </a:rPr>
              <a:t>L’IA en psychiatrie : entre outil, compagne et leurre</a:t>
            </a:r>
          </a:p>
          <a:p>
            <a:pPr algn="ctr">
              <a:lnSpc>
                <a:spcPct val="150000"/>
              </a:lnSpc>
              <a:spcBef>
                <a:spcPct val="50000"/>
              </a:spcBef>
            </a:pPr>
            <a:endParaRPr lang="en-GB" sz="3200" i="1" dirty="0">
              <a:solidFill>
                <a:schemeClr val="tx1"/>
              </a:solidFill>
            </a:endParaRPr>
          </a:p>
        </p:txBody>
      </p:sp>
      <p:pic>
        <p:nvPicPr>
          <p:cNvPr id="4" name="Rectangle 1028">
            <a:extLst>
              <a:ext uri="{FF2B5EF4-FFF2-40B4-BE49-F238E27FC236}">
                <a16:creationId xmlns:a16="http://schemas.microsoft.com/office/drawing/2014/main" id="{03600B76-F763-D7A5-C5AE-F202AA7BA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2504" y="108248"/>
            <a:ext cx="779463"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C:\Users\UPMC\Desktop\nouveaux logos Sorbonne Université\LOGO_SU_HORIZ_SEUL_CMJN.jpg">
            <a:extLst>
              <a:ext uri="{FF2B5EF4-FFF2-40B4-BE49-F238E27FC236}">
                <a16:creationId xmlns:a16="http://schemas.microsoft.com/office/drawing/2014/main" id="{5C3EBBDE-3578-525F-2D09-027AC2CF30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376" y="278535"/>
            <a:ext cx="1879352" cy="75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155286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282762" y="1844824"/>
            <a:ext cx="6166276" cy="4032448"/>
          </a:xfrm>
          <a:prstGeom prst="rect">
            <a:avLst/>
          </a:prstGeom>
          <a:noFill/>
          <a:ln w="1587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sz="1200" b="1">
              <a:latin typeface="Calibri" panose="020F0502020204030204" pitchFamily="34" charset="0"/>
              <a:cs typeface="Calibri" panose="020F0502020204030204" pitchFamily="34" charset="0"/>
            </a:endParaRPr>
          </a:p>
        </p:txBody>
      </p:sp>
      <p:grpSp>
        <p:nvGrpSpPr>
          <p:cNvPr id="34" name="Groupe 33"/>
          <p:cNvGrpSpPr/>
          <p:nvPr/>
        </p:nvGrpSpPr>
        <p:grpSpPr>
          <a:xfrm>
            <a:off x="7507239" y="1268761"/>
            <a:ext cx="4061365" cy="3785652"/>
            <a:chOff x="6156743" y="1268760"/>
            <a:chExt cx="3805968" cy="3785652"/>
          </a:xfrm>
        </p:grpSpPr>
        <p:sp>
          <p:nvSpPr>
            <p:cNvPr id="18" name="ZoneTexte 17"/>
            <p:cNvSpPr txBox="1"/>
            <p:nvPr/>
          </p:nvSpPr>
          <p:spPr>
            <a:xfrm>
              <a:off x="6615824" y="1268760"/>
              <a:ext cx="3346887" cy="3785652"/>
            </a:xfrm>
            <a:prstGeom prst="rect">
              <a:avLst/>
            </a:prstGeom>
            <a:noFill/>
            <a:ln>
              <a:solidFill>
                <a:schemeClr val="tx1"/>
              </a:solidFill>
              <a:prstDash val="sysDot"/>
            </a:ln>
          </p:spPr>
          <p:txBody>
            <a:bodyPr wrap="square" rtlCol="0">
              <a:spAutoFit/>
            </a:bodyPr>
            <a:lstStyle/>
            <a:p>
              <a:r>
                <a:rPr lang="fr-FR" sz="2000" b="1" dirty="0">
                  <a:solidFill>
                    <a:schemeClr val="tx1"/>
                  </a:solidFill>
                  <a:latin typeface="Calibri" panose="020F0502020204030204" pitchFamily="34" charset="0"/>
                  <a:cs typeface="Calibri" panose="020F0502020204030204" pitchFamily="34" charset="0"/>
                </a:rPr>
                <a:t>La mise en CONTEXTE du signe élémentaire est variable est dépend du BUT de l’observation</a:t>
              </a:r>
            </a:p>
            <a:p>
              <a:pPr marL="742950" lvl="1" indent="-285750">
                <a:buFont typeface="Arial" panose="020B0604020202020204" pitchFamily="34" charset="0"/>
                <a:buChar char="•"/>
              </a:pPr>
              <a:r>
                <a:rPr lang="fr-FR" sz="2000" b="0" dirty="0">
                  <a:solidFill>
                    <a:schemeClr val="tx1"/>
                  </a:solidFill>
                  <a:latin typeface="Calibri" panose="020F0502020204030204" pitchFamily="34" charset="0"/>
                  <a:cs typeface="Calibri" panose="020F0502020204030204" pitchFamily="34" charset="0"/>
                </a:rPr>
                <a:t>Classificatoire</a:t>
              </a:r>
            </a:p>
            <a:p>
              <a:pPr marL="742950" lvl="1" indent="-285750">
                <a:buFont typeface="Arial" panose="020B0604020202020204" pitchFamily="34" charset="0"/>
                <a:buChar char="•"/>
              </a:pPr>
              <a:r>
                <a:rPr lang="fr-FR" sz="2000" b="0" dirty="0">
                  <a:solidFill>
                    <a:schemeClr val="tx1"/>
                  </a:solidFill>
                  <a:cs typeface="Calibri" panose="020F0502020204030204" pitchFamily="34" charset="0"/>
                </a:rPr>
                <a:t>Épidémiologique </a:t>
              </a:r>
              <a:endParaRPr lang="fr-FR" sz="2000" b="0" dirty="0">
                <a:solidFill>
                  <a:schemeClr val="tx1"/>
                </a:solidFill>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fr-FR" sz="2000" b="0" dirty="0">
                  <a:solidFill>
                    <a:schemeClr val="tx1"/>
                  </a:solidFill>
                  <a:latin typeface="Calibri" panose="020F0502020204030204" pitchFamily="34" charset="0"/>
                  <a:cs typeface="Calibri" panose="020F0502020204030204" pitchFamily="34" charset="0"/>
                </a:rPr>
                <a:t>Pharmacothérapeutique </a:t>
              </a:r>
            </a:p>
            <a:p>
              <a:pPr marL="742950" lvl="1" indent="-285750">
                <a:buFont typeface="Arial" panose="020B0604020202020204" pitchFamily="34" charset="0"/>
                <a:buChar char="•"/>
              </a:pPr>
              <a:r>
                <a:rPr lang="fr-FR" sz="2000" b="0" dirty="0">
                  <a:solidFill>
                    <a:schemeClr val="tx1"/>
                  </a:solidFill>
                  <a:latin typeface="Calibri" panose="020F0502020204030204" pitchFamily="34" charset="0"/>
                  <a:cs typeface="Calibri" panose="020F0502020204030204" pitchFamily="34" charset="0"/>
                </a:rPr>
                <a:t>Psychothérapeutique </a:t>
              </a:r>
            </a:p>
            <a:p>
              <a:pPr marL="742950" lvl="1" indent="-285750">
                <a:buFont typeface="Arial" panose="020B0604020202020204" pitchFamily="34" charset="0"/>
                <a:buChar char="•"/>
              </a:pPr>
              <a:r>
                <a:rPr lang="fr-FR" sz="2000" b="0" dirty="0">
                  <a:solidFill>
                    <a:schemeClr val="tx1"/>
                  </a:solidFill>
                  <a:latin typeface="Calibri" panose="020F0502020204030204" pitchFamily="34" charset="0"/>
                  <a:cs typeface="Calibri" panose="020F0502020204030204" pitchFamily="34" charset="0"/>
                </a:rPr>
                <a:t>Culturel </a:t>
              </a:r>
            </a:p>
            <a:p>
              <a:pPr marL="742950" lvl="1" indent="-285750">
                <a:buFont typeface="Arial" panose="020B0604020202020204" pitchFamily="34" charset="0"/>
                <a:buChar char="•"/>
              </a:pPr>
              <a:r>
                <a:rPr lang="fr-FR" sz="2000" b="0" dirty="0">
                  <a:solidFill>
                    <a:schemeClr val="tx1"/>
                  </a:solidFill>
                  <a:latin typeface="Calibri" panose="020F0502020204030204" pitchFamily="34" charset="0"/>
                  <a:cs typeface="Calibri" panose="020F0502020204030204" pitchFamily="34" charset="0"/>
                </a:rPr>
                <a:t>Recherche </a:t>
              </a:r>
            </a:p>
            <a:p>
              <a:pPr marL="742950" lvl="1" indent="-285750">
                <a:buFont typeface="Arial" panose="020B0604020202020204" pitchFamily="34" charset="0"/>
                <a:buChar char="•"/>
              </a:pPr>
              <a:r>
                <a:rPr lang="fr-FR" sz="2000" b="0" dirty="0">
                  <a:solidFill>
                    <a:schemeClr val="tx1"/>
                  </a:solidFill>
                  <a:latin typeface="Calibri" panose="020F0502020204030204" pitchFamily="34" charset="0"/>
                  <a:cs typeface="Calibri" panose="020F0502020204030204" pitchFamily="34" charset="0"/>
                </a:rPr>
                <a:t>Pharmacologique </a:t>
              </a:r>
            </a:p>
            <a:p>
              <a:pPr marL="742950" lvl="1" indent="-285750">
                <a:buFont typeface="Arial" panose="020B0604020202020204" pitchFamily="34" charset="0"/>
                <a:buChar char="•"/>
              </a:pPr>
              <a:r>
                <a:rPr lang="fr-FR" sz="2000" b="0" dirty="0">
                  <a:solidFill>
                    <a:schemeClr val="tx1"/>
                  </a:solidFill>
                  <a:latin typeface="Calibri" panose="020F0502020204030204" pitchFamily="34" charset="0"/>
                  <a:cs typeface="Calibri" panose="020F0502020204030204" pitchFamily="34" charset="0"/>
                </a:rPr>
                <a:t>Modèle animal</a:t>
              </a:r>
            </a:p>
            <a:p>
              <a:pPr marL="742950" lvl="1" indent="-285750">
                <a:buFont typeface="Arial" panose="020B0604020202020204" pitchFamily="34" charset="0"/>
                <a:buChar char="•"/>
              </a:pPr>
              <a:r>
                <a:rPr lang="fr-FR" sz="2000" b="0" dirty="0">
                  <a:solidFill>
                    <a:schemeClr val="tx1"/>
                  </a:solidFill>
                  <a:latin typeface="Calibri" panose="020F0502020204030204" pitchFamily="34" charset="0"/>
                  <a:cs typeface="Calibri" panose="020F0502020204030204" pitchFamily="34" charset="0"/>
                </a:rPr>
                <a:t>…..</a:t>
              </a:r>
            </a:p>
          </p:txBody>
        </p:sp>
        <p:cxnSp>
          <p:nvCxnSpPr>
            <p:cNvPr id="53276" name="Connecteur droit 53275"/>
            <p:cNvCxnSpPr>
              <a:cxnSpLocks/>
            </p:cNvCxnSpPr>
            <p:nvPr/>
          </p:nvCxnSpPr>
          <p:spPr bwMode="auto">
            <a:xfrm>
              <a:off x="6156743" y="2204863"/>
              <a:ext cx="4319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4" name="Ellipse 23"/>
          <p:cNvSpPr/>
          <p:nvPr/>
        </p:nvSpPr>
        <p:spPr bwMode="auto">
          <a:xfrm rot="21321494">
            <a:off x="2798413" y="3415805"/>
            <a:ext cx="2262830" cy="1501458"/>
          </a:xfrm>
          <a:prstGeom prst="ellipse">
            <a:avLst/>
          </a:prstGeom>
          <a:solidFill>
            <a:schemeClr val="accent1"/>
          </a:solidFill>
          <a:ln w="9525" cap="flat" cmpd="sng" algn="ctr">
            <a:solidFill>
              <a:schemeClr val="tx1"/>
            </a:solidFill>
            <a:prstDash val="solid"/>
            <a:round/>
            <a:headEnd type="none" w="med" len="med"/>
            <a:tailEnd type="none" w="med" len="med"/>
          </a:ln>
          <a:effectLst>
            <a:outerShdw blurRad="50800" dist="50800" dir="5400000" algn="ctr" rotWithShape="0">
              <a:schemeClr val="bg1">
                <a:lumMod val="85000"/>
              </a:schemeClr>
            </a:outerShdw>
          </a:effectLst>
          <a:scene3d>
            <a:camera prst="isometricLeftDown"/>
            <a:lightRig rig="freezing" dir="t"/>
          </a:scene3d>
          <a:sp3d extrusionH="76200" contourW="12700" prstMaterial="plastic">
            <a:bevelT w="31750"/>
            <a:bevelB w="146050" h="25400"/>
            <a:extrusionClr>
              <a:srgbClr val="FFC000"/>
            </a:extrusionClr>
            <a:contourClr>
              <a:schemeClr val="bg1"/>
            </a:contourClr>
          </a:sp3d>
        </p:spPr>
        <p:txBody>
          <a:bodyPr vert="horz" wrap="square" lIns="91440" tIns="45720" rIns="91440" bIns="45720" numCol="1" rtlCol="0" anchor="ctr" anchorCtr="1" compatLnSpc="1">
            <a:prstTxWarp prst="textNoShape">
              <a:avLst/>
            </a:prstTxWarp>
          </a:bodyPr>
          <a:lstStyle/>
          <a:p>
            <a:pPr fontAlgn="base">
              <a:spcBef>
                <a:spcPct val="0"/>
              </a:spcBef>
              <a:spcAft>
                <a:spcPct val="0"/>
              </a:spcAft>
            </a:pPr>
            <a:r>
              <a:rPr lang="fr-FR" sz="2400" b="1" dirty="0">
                <a:ln>
                  <a:solidFill>
                    <a:schemeClr val="tx1"/>
                  </a:solidFill>
                </a:ln>
                <a:latin typeface="Calibri" panose="020F0502020204030204" pitchFamily="34" charset="0"/>
                <a:cs typeface="Calibri" panose="020F0502020204030204" pitchFamily="34" charset="0"/>
              </a:rPr>
              <a:t>Symptôme</a:t>
            </a:r>
            <a:endParaRPr lang="fr-FR" sz="1200" b="1" dirty="0">
              <a:ln>
                <a:solidFill>
                  <a:schemeClr val="tx1"/>
                </a:solidFill>
              </a:ln>
              <a:latin typeface="Calibri" panose="020F0502020204030204" pitchFamily="34" charset="0"/>
              <a:cs typeface="Calibri" panose="020F0502020204030204" pitchFamily="34" charset="0"/>
            </a:endParaRPr>
          </a:p>
        </p:txBody>
      </p:sp>
      <p:pic>
        <p:nvPicPr>
          <p:cNvPr id="25" name="Picture 3" descr="C:\Users\PNUSS\AppData\Local\Microsoft\Windows\Temporary Internet Files\Content.IE5\EYO2ROG3\MC90023818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083400">
            <a:off x="1531575" y="4756750"/>
            <a:ext cx="1424557" cy="810281"/>
          </a:xfrm>
          <a:prstGeom prst="rect">
            <a:avLst/>
          </a:prstGeom>
          <a:noFill/>
          <a:scene3d>
            <a:camera prst="isometricRightUp"/>
            <a:lightRig rig="chilly" dir="t"/>
          </a:scene3d>
          <a:sp3d>
            <a:bevelT w="25400"/>
            <a:bevelB w="19050"/>
          </a:sp3d>
          <a:extLst>
            <a:ext uri="{909E8E84-426E-40DD-AFC4-6F175D3DCCD1}">
              <a14:hiddenFill xmlns:a14="http://schemas.microsoft.com/office/drawing/2010/main">
                <a:solidFill>
                  <a:srgbClr val="FFFFFF"/>
                </a:solidFill>
              </a14:hiddenFill>
            </a:ext>
          </a:extLst>
        </p:spPr>
      </p:pic>
      <p:grpSp>
        <p:nvGrpSpPr>
          <p:cNvPr id="26" name="Groupe 25"/>
          <p:cNvGrpSpPr/>
          <p:nvPr/>
        </p:nvGrpSpPr>
        <p:grpSpPr>
          <a:xfrm>
            <a:off x="4397335" y="2924944"/>
            <a:ext cx="1912310" cy="1028692"/>
            <a:chOff x="3870147" y="2924944"/>
            <a:chExt cx="1719519" cy="1028692"/>
          </a:xfrm>
        </p:grpSpPr>
        <p:pic>
          <p:nvPicPr>
            <p:cNvPr id="27" name="Picture 5" descr="C:\Users\PNUSS\AppData\Local\Microsoft\Windows\Temporary Internet Files\Content.IE5\4IPR2N6G\MC90029493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0974" y="2924944"/>
              <a:ext cx="1028692" cy="1028692"/>
            </a:xfrm>
            <a:prstGeom prst="rect">
              <a:avLst/>
            </a:prstGeom>
            <a:noFill/>
            <a:extLst>
              <a:ext uri="{909E8E84-426E-40DD-AFC4-6F175D3DCCD1}">
                <a14:hiddenFill xmlns:a14="http://schemas.microsoft.com/office/drawing/2010/main">
                  <a:solidFill>
                    <a:srgbClr val="FFFFFF"/>
                  </a:solidFill>
                </a14:hiddenFill>
              </a:ext>
            </a:extLst>
          </p:spPr>
        </p:pic>
        <p:sp>
          <p:nvSpPr>
            <p:cNvPr id="28" name="Double flèche horizontale 27"/>
            <p:cNvSpPr/>
            <p:nvPr/>
          </p:nvSpPr>
          <p:spPr bwMode="auto">
            <a:xfrm rot="20277152">
              <a:off x="3870147" y="3613050"/>
              <a:ext cx="630726" cy="169080"/>
            </a:xfrm>
            <a:prstGeom prst="leftRightArrow">
              <a:avLst/>
            </a:prstGeom>
            <a:solidFill>
              <a:schemeClr val="accent1"/>
            </a:solidFill>
            <a:ln w="317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sz="1200" b="1" dirty="0">
                <a:latin typeface="Calibri" panose="020F0502020204030204" pitchFamily="34" charset="0"/>
                <a:cs typeface="Calibri" panose="020F0502020204030204" pitchFamily="34" charset="0"/>
              </a:endParaRPr>
            </a:p>
          </p:txBody>
        </p:sp>
      </p:grpSp>
      <p:grpSp>
        <p:nvGrpSpPr>
          <p:cNvPr id="29" name="Groupe 28"/>
          <p:cNvGrpSpPr/>
          <p:nvPr/>
        </p:nvGrpSpPr>
        <p:grpSpPr>
          <a:xfrm>
            <a:off x="2178918" y="3645024"/>
            <a:ext cx="2457497" cy="1965832"/>
            <a:chOff x="1651732" y="3645024"/>
            <a:chExt cx="2209742" cy="1965832"/>
          </a:xfrm>
        </p:grpSpPr>
        <p:cxnSp>
          <p:nvCxnSpPr>
            <p:cNvPr id="30" name="Connecteur droit 29"/>
            <p:cNvCxnSpPr/>
            <p:nvPr/>
          </p:nvCxnSpPr>
          <p:spPr bwMode="auto">
            <a:xfrm flipV="1">
              <a:off x="1917258" y="3645024"/>
              <a:ext cx="839345" cy="1224136"/>
            </a:xfrm>
            <a:prstGeom prst="line">
              <a:avLst/>
            </a:prstGeom>
            <a:solidFill>
              <a:schemeClr val="accent1"/>
            </a:solidFill>
            <a:ln w="9525" cap="flat" cmpd="sng" algn="ctr">
              <a:solidFill>
                <a:schemeClr val="tx1"/>
              </a:solidFill>
              <a:prstDash val="sysDot"/>
              <a:round/>
              <a:headEnd type="none" w="med" len="med"/>
              <a:tailEnd type="triangle" w="lg" len="lg"/>
            </a:ln>
            <a:effectLst/>
          </p:spPr>
        </p:cxnSp>
        <p:cxnSp>
          <p:nvCxnSpPr>
            <p:cNvPr id="31" name="Connecteur droit 30"/>
            <p:cNvCxnSpPr/>
            <p:nvPr/>
          </p:nvCxnSpPr>
          <p:spPr bwMode="auto">
            <a:xfrm flipV="1">
              <a:off x="1651732" y="4831104"/>
              <a:ext cx="2209742" cy="779752"/>
            </a:xfrm>
            <a:prstGeom prst="line">
              <a:avLst/>
            </a:prstGeom>
            <a:solidFill>
              <a:schemeClr val="accent1"/>
            </a:solidFill>
            <a:ln w="9525" cap="flat" cmpd="sng" algn="ctr">
              <a:solidFill>
                <a:schemeClr val="tx1"/>
              </a:solidFill>
              <a:prstDash val="sysDot"/>
              <a:round/>
              <a:headEnd type="none" w="med" len="med"/>
              <a:tailEnd type="triangle" w="lg" len="lg"/>
            </a:ln>
            <a:effectLst/>
          </p:spPr>
        </p:cxnSp>
        <p:sp>
          <p:nvSpPr>
            <p:cNvPr id="33" name="ZoneTexte 32"/>
            <p:cNvSpPr txBox="1"/>
            <p:nvPr/>
          </p:nvSpPr>
          <p:spPr>
            <a:xfrm rot="20389233">
              <a:off x="2060819" y="4874644"/>
              <a:ext cx="1289441" cy="369332"/>
            </a:xfrm>
            <a:prstGeom prst="rect">
              <a:avLst/>
            </a:prstGeom>
            <a:noFill/>
          </p:spPr>
          <p:txBody>
            <a:bodyPr wrap="square" rtlCol="0">
              <a:spAutoFit/>
            </a:bodyPr>
            <a:lstStyle/>
            <a:p>
              <a:r>
                <a:rPr lang="fr-FR" b="1" dirty="0">
                  <a:latin typeface="Calibri" panose="020F0502020204030204" pitchFamily="34" charset="0"/>
                  <a:cs typeface="Calibri" panose="020F0502020204030204" pitchFamily="34" charset="0"/>
                </a:rPr>
                <a:t>observé</a:t>
              </a:r>
            </a:p>
          </p:txBody>
        </p:sp>
      </p:grpSp>
      <p:grpSp>
        <p:nvGrpSpPr>
          <p:cNvPr id="36" name="Groupe 35"/>
          <p:cNvGrpSpPr/>
          <p:nvPr/>
        </p:nvGrpSpPr>
        <p:grpSpPr>
          <a:xfrm>
            <a:off x="1598125" y="2154342"/>
            <a:ext cx="4116323" cy="2570802"/>
            <a:chOff x="1096250" y="2154342"/>
            <a:chExt cx="3701328" cy="2570802"/>
          </a:xfrm>
        </p:grpSpPr>
        <p:cxnSp>
          <p:nvCxnSpPr>
            <p:cNvPr id="37" name="Connecteur droit 36"/>
            <p:cNvCxnSpPr/>
            <p:nvPr/>
          </p:nvCxnSpPr>
          <p:spPr bwMode="auto">
            <a:xfrm flipV="1">
              <a:off x="1651732" y="2492896"/>
              <a:ext cx="0" cy="22322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Connecteur droit 37"/>
            <p:cNvCxnSpPr/>
            <p:nvPr/>
          </p:nvCxnSpPr>
          <p:spPr bwMode="auto">
            <a:xfrm>
              <a:off x="1651732" y="2492896"/>
              <a:ext cx="16568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Connecteur droit 38"/>
            <p:cNvCxnSpPr/>
            <p:nvPr/>
          </p:nvCxnSpPr>
          <p:spPr bwMode="auto">
            <a:xfrm>
              <a:off x="3789466" y="2492896"/>
              <a:ext cx="100811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Connecteur droit 39"/>
            <p:cNvCxnSpPr/>
            <p:nvPr/>
          </p:nvCxnSpPr>
          <p:spPr bwMode="auto">
            <a:xfrm>
              <a:off x="4797578" y="2492896"/>
              <a:ext cx="0" cy="356237"/>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41" name="Ellipse 40"/>
            <p:cNvSpPr/>
            <p:nvPr/>
          </p:nvSpPr>
          <p:spPr bwMode="auto">
            <a:xfrm>
              <a:off x="3308552" y="2204864"/>
              <a:ext cx="480914" cy="504056"/>
            </a:xfrm>
            <a:prstGeom prst="ellipse">
              <a:avLst/>
            </a:prstGeom>
            <a:noFill/>
            <a:ln w="9525"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fr-FR" sz="2000" b="1" dirty="0">
                  <a:latin typeface="Calibri" panose="020F0502020204030204" pitchFamily="34" charset="0"/>
                  <a:cs typeface="Calibri" panose="020F0502020204030204" pitchFamily="34" charset="0"/>
                </a:rPr>
                <a:t>?</a:t>
              </a:r>
            </a:p>
          </p:txBody>
        </p:sp>
        <p:sp>
          <p:nvSpPr>
            <p:cNvPr id="42" name="ZoneTexte 41"/>
            <p:cNvSpPr txBox="1"/>
            <p:nvPr/>
          </p:nvSpPr>
          <p:spPr>
            <a:xfrm>
              <a:off x="1096250" y="2154342"/>
              <a:ext cx="2241802" cy="400110"/>
            </a:xfrm>
            <a:prstGeom prst="rect">
              <a:avLst/>
            </a:prstGeom>
            <a:noFill/>
          </p:spPr>
          <p:txBody>
            <a:bodyPr wrap="square" rtlCol="0">
              <a:spAutoFit/>
            </a:bodyPr>
            <a:lstStyle/>
            <a:p>
              <a:r>
                <a:rPr lang="fr-FR" sz="2000" b="1" dirty="0">
                  <a:solidFill>
                    <a:schemeClr val="tx1"/>
                  </a:solidFill>
                  <a:latin typeface="Calibri" panose="020F0502020204030204" pitchFamily="34" charset="0"/>
                  <a:cs typeface="Calibri" panose="020F0502020204030204" pitchFamily="34" charset="0"/>
                </a:rPr>
                <a:t>Expérience du patient</a:t>
              </a:r>
            </a:p>
          </p:txBody>
        </p:sp>
      </p:grpSp>
      <p:sp>
        <p:nvSpPr>
          <p:cNvPr id="43" name="ZoneTexte 42"/>
          <p:cNvSpPr txBox="1"/>
          <p:nvPr/>
        </p:nvSpPr>
        <p:spPr>
          <a:xfrm>
            <a:off x="4955170" y="3933056"/>
            <a:ext cx="1441467" cy="369332"/>
          </a:xfrm>
          <a:prstGeom prst="rect">
            <a:avLst/>
          </a:prstGeom>
          <a:noFill/>
        </p:spPr>
        <p:txBody>
          <a:bodyPr wrap="square" rtlCol="0">
            <a:spAutoFit/>
          </a:bodyPr>
          <a:lstStyle/>
          <a:p>
            <a:r>
              <a:rPr lang="fr-FR" b="1" dirty="0">
                <a:latin typeface="Calibri" panose="020F0502020204030204" pitchFamily="34" charset="0"/>
                <a:cs typeface="Calibri" panose="020F0502020204030204" pitchFamily="34" charset="0"/>
              </a:rPr>
              <a:t>Vécu </a:t>
            </a:r>
          </a:p>
        </p:txBody>
      </p:sp>
      <p:sp>
        <p:nvSpPr>
          <p:cNvPr id="44" name="ZoneTexte 4"/>
          <p:cNvSpPr txBox="1">
            <a:spLocks noChangeArrowheads="1"/>
          </p:cNvSpPr>
          <p:nvPr/>
        </p:nvSpPr>
        <p:spPr bwMode="auto">
          <a:xfrm>
            <a:off x="0" y="157245"/>
            <a:ext cx="12192000" cy="1005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GB"/>
            </a:defPPr>
            <a:lvl1pPr defTabSz="457200" eaLnBrk="0" hangingPunct="0">
              <a:defRPr sz="3200" b="1">
                <a:solidFill>
                  <a:schemeClr val="tx1"/>
                </a:solidFill>
                <a:latin typeface="+mj-lt"/>
                <a:ea typeface="MS PGothic" pitchFamily="34" charset="-128"/>
                <a:cs typeface="ＭＳ Ｐゴシック" charset="-128"/>
              </a:defRPr>
            </a:lvl1pPr>
            <a:lvl2pPr lvl="1" algn="ctr" defTabSz="457200" eaLnBrk="0" hangingPunct="0">
              <a:defRPr sz="3200" b="1">
                <a:solidFill>
                  <a:schemeClr val="tx1"/>
                </a:solidFill>
                <a:latin typeface="Calibri" charset="0"/>
                <a:ea typeface="MS PGothic" pitchFamily="34" charset="-128"/>
                <a:cs typeface="ＭＳ Ｐゴシック" charset="-128"/>
              </a:defRPr>
            </a:lvl2pPr>
            <a:lvl3pPr defTabSz="457200" eaLnBrk="0" hangingPunct="0">
              <a:defRPr>
                <a:solidFill>
                  <a:srgbClr val="391856"/>
                </a:solidFill>
                <a:latin typeface="Calibri" charset="0"/>
                <a:ea typeface="MS PGothic" pitchFamily="34" charset="-128"/>
                <a:cs typeface="ＭＳ Ｐゴシック" charset="-128"/>
              </a:defRPr>
            </a:lvl3pPr>
            <a:lvl4pPr defTabSz="457200" eaLnBrk="0" hangingPunct="0">
              <a:defRPr>
                <a:solidFill>
                  <a:srgbClr val="391856"/>
                </a:solidFill>
                <a:latin typeface="Calibri" charset="0"/>
                <a:ea typeface="MS PGothic" pitchFamily="34" charset="-128"/>
                <a:cs typeface="ＭＳ Ｐゴシック" charset="-128"/>
              </a:defRPr>
            </a:lvl4pPr>
            <a:lvl5pPr defTabSz="457200" eaLnBrk="0" hangingPunct="0">
              <a:defRPr>
                <a:solidFill>
                  <a:srgbClr val="391856"/>
                </a:solidFill>
                <a:latin typeface="Calibri" charset="0"/>
                <a:ea typeface="MS PGothic" pitchFamily="34" charset="-128"/>
                <a:cs typeface="ＭＳ Ｐゴシック" charset="-128"/>
              </a:defRPr>
            </a:lvl5pPr>
            <a:lvl6pPr marL="457200" defTabSz="457200" fontAlgn="base">
              <a:spcBef>
                <a:spcPct val="0"/>
              </a:spcBef>
              <a:spcAft>
                <a:spcPct val="0"/>
              </a:spcAft>
              <a:defRPr sz="2800">
                <a:solidFill>
                  <a:srgbClr val="391856"/>
                </a:solidFill>
                <a:latin typeface="Calibri" charset="0"/>
                <a:ea typeface="ＭＳ Ｐゴシック" charset="-128"/>
                <a:cs typeface="ＭＳ Ｐゴシック" charset="-128"/>
              </a:defRPr>
            </a:lvl6pPr>
            <a:lvl7pPr marL="914400" defTabSz="457200" fontAlgn="base">
              <a:spcBef>
                <a:spcPct val="0"/>
              </a:spcBef>
              <a:spcAft>
                <a:spcPct val="0"/>
              </a:spcAft>
              <a:defRPr sz="2800">
                <a:solidFill>
                  <a:srgbClr val="391856"/>
                </a:solidFill>
                <a:latin typeface="Calibri" charset="0"/>
                <a:ea typeface="ＭＳ Ｐゴシック" charset="-128"/>
                <a:cs typeface="ＭＳ Ｐゴシック" charset="-128"/>
              </a:defRPr>
            </a:lvl7pPr>
            <a:lvl8pPr marL="1371600" defTabSz="457200" fontAlgn="base">
              <a:spcBef>
                <a:spcPct val="0"/>
              </a:spcBef>
              <a:spcAft>
                <a:spcPct val="0"/>
              </a:spcAft>
              <a:defRPr sz="2800">
                <a:solidFill>
                  <a:srgbClr val="391856"/>
                </a:solidFill>
                <a:latin typeface="Calibri" charset="0"/>
                <a:ea typeface="ＭＳ Ｐゴシック" charset="-128"/>
                <a:cs typeface="ＭＳ Ｐゴシック" charset="-128"/>
              </a:defRPr>
            </a:lvl8pPr>
            <a:lvl9pPr marL="1828800" defTabSz="457200" fontAlgn="base">
              <a:spcBef>
                <a:spcPct val="0"/>
              </a:spcBef>
              <a:spcAft>
                <a:spcPct val="0"/>
              </a:spcAft>
              <a:defRPr sz="2800">
                <a:solidFill>
                  <a:srgbClr val="391856"/>
                </a:solidFill>
                <a:latin typeface="Calibri" charset="0"/>
                <a:ea typeface="ＭＳ Ｐゴシック" charset="-128"/>
                <a:cs typeface="ＭＳ Ｐゴシック" charset="-128"/>
              </a:defRPr>
            </a:lvl9pPr>
          </a:lstStyle>
          <a:p>
            <a:pPr marL="0" lvl="1" defTabSz="914400" fontAlgn="base">
              <a:spcBef>
                <a:spcPct val="0"/>
              </a:spcBef>
              <a:spcAft>
                <a:spcPct val="0"/>
              </a:spcAft>
            </a:pPr>
            <a:r>
              <a:rPr lang="fr-FR" altLang="ko-KR" dirty="0">
                <a:solidFill>
                  <a:srgbClr val="000000"/>
                </a:solidFill>
                <a:latin typeface="Calibri" panose="020F0502020204030204" pitchFamily="34" charset="0"/>
                <a:ea typeface="+mj-ea"/>
                <a:cs typeface="Calibri" panose="020F0502020204030204" pitchFamily="34" charset="0"/>
              </a:rPr>
              <a:t>La sémiologie dépend aussi du CONTEXTE</a:t>
            </a:r>
          </a:p>
        </p:txBody>
      </p:sp>
      <p:cxnSp>
        <p:nvCxnSpPr>
          <p:cNvPr id="45" name="Connecteur droit avec flèche 44"/>
          <p:cNvCxnSpPr>
            <a:cxnSpLocks/>
          </p:cNvCxnSpPr>
          <p:nvPr/>
        </p:nvCxnSpPr>
        <p:spPr>
          <a:xfrm>
            <a:off x="6039749" y="3532017"/>
            <a:ext cx="2853427" cy="1932159"/>
          </a:xfrm>
          <a:prstGeom prst="straightConnector1">
            <a:avLst/>
          </a:prstGeom>
          <a:noFill/>
          <a:ln w="57150" cap="flat" cmpd="sng" algn="ctr">
            <a:solidFill>
              <a:srgbClr val="00B050"/>
            </a:solidFill>
            <a:prstDash val="sysDot"/>
            <a:tailEnd type="triangle"/>
          </a:ln>
          <a:effectLst>
            <a:outerShdw blurRad="40000" dist="20000" dir="5400000" rotWithShape="0">
              <a:srgbClr val="000000">
                <a:alpha val="38000"/>
              </a:srgbClr>
            </a:outerShdw>
          </a:effectLst>
        </p:spPr>
      </p:cxnSp>
      <p:pic>
        <p:nvPicPr>
          <p:cNvPr id="47" name="Imag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4312" y="5996756"/>
            <a:ext cx="816620" cy="816620"/>
          </a:xfrm>
          <a:prstGeom prst="rect">
            <a:avLst/>
          </a:prstGeom>
        </p:spPr>
      </p:pic>
      <p:pic>
        <p:nvPicPr>
          <p:cNvPr id="48" name="Image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6320" y="5169422"/>
            <a:ext cx="632958" cy="893588"/>
          </a:xfrm>
          <a:prstGeom prst="rect">
            <a:avLst/>
          </a:prstGeom>
        </p:spPr>
      </p:pic>
      <p:sp>
        <p:nvSpPr>
          <p:cNvPr id="46" name="Ellipse 45"/>
          <p:cNvSpPr/>
          <p:nvPr/>
        </p:nvSpPr>
        <p:spPr>
          <a:xfrm>
            <a:off x="8760296" y="5138266"/>
            <a:ext cx="1224136" cy="1675110"/>
          </a:xfrm>
          <a:prstGeom prst="ellipse">
            <a:avLst/>
          </a:prstGeom>
          <a:noFill/>
          <a:ln w="38100" cap="flat" cmpd="sng" algn="ctr">
            <a:solidFill>
              <a:srgbClr val="00B050"/>
            </a:solidFill>
            <a:prstDash val="sysDot"/>
          </a:ln>
          <a:effectLst>
            <a:outerShdw blurRad="40000" dist="23000" dir="5400000" rotWithShape="0">
              <a:srgbClr val="000000">
                <a:alpha val="35000"/>
              </a:srgbClr>
            </a:outerShdw>
          </a:effectLst>
        </p:spPr>
        <p:txBody>
          <a:bodyPr rtlCol="0" anchor="ctr"/>
          <a:lstStyle/>
          <a:p>
            <a:pPr algn="ctr">
              <a:defRPr/>
            </a:pPr>
            <a:endParaRPr lang="fr-FR" sz="1200" b="1" kern="0">
              <a:solidFill>
                <a:srgbClr val="FFFFFF"/>
              </a:solidFill>
              <a:latin typeface="Calibri" panose="020F0502020204030204" pitchFamily="34" charset="0"/>
              <a:cs typeface="Calibri" panose="020F0502020204030204" pitchFamily="34" charset="0"/>
            </a:endParaRPr>
          </a:p>
        </p:txBody>
      </p:sp>
      <p:sp>
        <p:nvSpPr>
          <p:cNvPr id="49" name="ZoneTexte 48"/>
          <p:cNvSpPr txBox="1"/>
          <p:nvPr/>
        </p:nvSpPr>
        <p:spPr>
          <a:xfrm>
            <a:off x="9985499" y="5877272"/>
            <a:ext cx="2206501" cy="338554"/>
          </a:xfrm>
          <a:prstGeom prst="rect">
            <a:avLst/>
          </a:prstGeom>
          <a:noFill/>
        </p:spPr>
        <p:txBody>
          <a:bodyPr wrap="square" rtlCol="0">
            <a:spAutoFit/>
          </a:bodyPr>
          <a:lstStyle/>
          <a:p>
            <a:r>
              <a:rPr lang="fr-FR" b="1" dirty="0">
                <a:solidFill>
                  <a:srgbClr val="000000"/>
                </a:solidFill>
                <a:latin typeface="Calibri" panose="020F0502020204030204" pitchFamily="34" charset="0"/>
                <a:cs typeface="Calibri" panose="020F0502020204030204" pitchFamily="34" charset="0"/>
              </a:rPr>
              <a:t>Adressée à un tiers</a:t>
            </a:r>
          </a:p>
        </p:txBody>
      </p:sp>
    </p:spTree>
    <p:extLst>
      <p:ext uri="{BB962C8B-B14F-4D97-AF65-F5344CB8AC3E}">
        <p14:creationId xmlns:p14="http://schemas.microsoft.com/office/powerpoint/2010/main" val="20769566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6"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a:extLst>
              <a:ext uri="{FF2B5EF4-FFF2-40B4-BE49-F238E27FC236}">
                <a16:creationId xmlns:a16="http://schemas.microsoft.com/office/drawing/2014/main" id="{2F8E706E-7A55-139E-225C-95F36E1C32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2304" y="1749152"/>
            <a:ext cx="3359696" cy="1679848"/>
          </a:xfrm>
          <a:prstGeom prst="rect">
            <a:avLst/>
          </a:prstGeom>
        </p:spPr>
      </p:pic>
      <p:pic>
        <p:nvPicPr>
          <p:cNvPr id="28" name="Image 27">
            <a:extLst>
              <a:ext uri="{FF2B5EF4-FFF2-40B4-BE49-F238E27FC236}">
                <a16:creationId xmlns:a16="http://schemas.microsoft.com/office/drawing/2014/main" id="{3CF31981-5C3B-D4C9-45F3-DA34D79F5F3F}"/>
              </a:ext>
            </a:extLst>
          </p:cNvPr>
          <p:cNvPicPr>
            <a:picLocks noChangeAspect="1"/>
          </p:cNvPicPr>
          <p:nvPr/>
        </p:nvPicPr>
        <p:blipFill>
          <a:blip r:embed="rId3"/>
          <a:stretch>
            <a:fillRect/>
          </a:stretch>
        </p:blipFill>
        <p:spPr>
          <a:xfrm>
            <a:off x="-133639" y="1839159"/>
            <a:ext cx="2161777" cy="2140014"/>
          </a:xfrm>
          <a:prstGeom prst="rect">
            <a:avLst/>
          </a:prstGeom>
        </p:spPr>
      </p:pic>
      <p:pic>
        <p:nvPicPr>
          <p:cNvPr id="10" name="Image 9">
            <a:extLst>
              <a:ext uri="{FF2B5EF4-FFF2-40B4-BE49-F238E27FC236}">
                <a16:creationId xmlns:a16="http://schemas.microsoft.com/office/drawing/2014/main" id="{71BA53B0-9B8B-C925-EE8B-10842A8441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1439" y="1772816"/>
            <a:ext cx="4221088" cy="4221088"/>
          </a:xfrm>
          <a:prstGeom prst="rect">
            <a:avLst/>
          </a:prstGeom>
          <a:pattFill prst="dkVert">
            <a:fgClr>
              <a:schemeClr val="accent1"/>
            </a:fgClr>
            <a:bgClr>
              <a:schemeClr val="bg1"/>
            </a:bgClr>
          </a:pattFill>
        </p:spPr>
      </p:pic>
      <p:sp>
        <p:nvSpPr>
          <p:cNvPr id="2" name="Titre 1"/>
          <p:cNvSpPr>
            <a:spLocks noGrp="1"/>
          </p:cNvSpPr>
          <p:nvPr>
            <p:ph type="title"/>
          </p:nvPr>
        </p:nvSpPr>
        <p:spPr>
          <a:xfrm>
            <a:off x="47328" y="188640"/>
            <a:ext cx="12097344" cy="1143000"/>
          </a:xfrm>
        </p:spPr>
        <p:txBody>
          <a:bodyPr/>
          <a:lstStyle/>
          <a:p>
            <a:pPr eaLnBrk="1" hangingPunct="1"/>
            <a:r>
              <a:rPr lang="fr-FR" sz="3200" b="1" dirty="0">
                <a:latin typeface="Calibri" panose="020F0502020204030204" pitchFamily="34" charset="0"/>
              </a:rPr>
              <a:t>Que recueillir pour informer l’IA ?</a:t>
            </a:r>
            <a:br>
              <a:rPr lang="fr-FR" sz="3200" b="1" dirty="0">
                <a:latin typeface="Calibri" panose="020F0502020204030204" pitchFamily="34" charset="0"/>
              </a:rPr>
            </a:br>
            <a:r>
              <a:rPr lang="fr-FR" sz="3200" b="1" dirty="0">
                <a:latin typeface="Calibri" panose="020F0502020204030204" pitchFamily="34" charset="0"/>
              </a:rPr>
              <a:t>Nécessité d’approches conceptuelles hétérodoxes et complémentaires </a:t>
            </a:r>
          </a:p>
        </p:txBody>
      </p:sp>
      <p:pic>
        <p:nvPicPr>
          <p:cNvPr id="8" name="Image 7">
            <a:extLst>
              <a:ext uri="{FF2B5EF4-FFF2-40B4-BE49-F238E27FC236}">
                <a16:creationId xmlns:a16="http://schemas.microsoft.com/office/drawing/2014/main" id="{CE6EA746-F242-2D74-3AFC-715D91003F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1704" y="1916832"/>
            <a:ext cx="5040558" cy="3037462"/>
          </a:xfrm>
          <a:prstGeom prst="rect">
            <a:avLst/>
          </a:prstGeom>
        </p:spPr>
      </p:pic>
      <p:sp>
        <p:nvSpPr>
          <p:cNvPr id="13" name="ZoneTexte 12">
            <a:extLst>
              <a:ext uri="{FF2B5EF4-FFF2-40B4-BE49-F238E27FC236}">
                <a16:creationId xmlns:a16="http://schemas.microsoft.com/office/drawing/2014/main" id="{0A52A287-9023-5381-D0E6-BCF107F332AD}"/>
              </a:ext>
            </a:extLst>
          </p:cNvPr>
          <p:cNvSpPr txBox="1"/>
          <p:nvPr/>
        </p:nvSpPr>
        <p:spPr>
          <a:xfrm>
            <a:off x="8632556" y="1331640"/>
            <a:ext cx="3424851" cy="769441"/>
          </a:xfrm>
          <a:prstGeom prst="rect">
            <a:avLst/>
          </a:prstGeom>
          <a:noFill/>
          <a:ln w="38100" cmpd="sng">
            <a:noFill/>
          </a:ln>
        </p:spPr>
        <p:txBody>
          <a:bodyPr wrap="square" rtlCol="0">
            <a:spAutoFit/>
          </a:bodyPr>
          <a:lstStyle>
            <a:defPPr>
              <a:defRPr lang="fr-FR"/>
            </a:defPPr>
            <a:lvl1pPr>
              <a:defRPr sz="2000" b="0">
                <a:solidFill>
                  <a:schemeClr val="tx1"/>
                </a:solidFill>
              </a:defRPr>
            </a:lvl1pPr>
          </a:lstStyle>
          <a:p>
            <a:pPr algn="ctr"/>
            <a:r>
              <a:rPr lang="fr-FR" sz="2200" b="1" dirty="0"/>
              <a:t>LECTURE EN </a:t>
            </a:r>
            <a:r>
              <a:rPr lang="fr-FR" sz="2200" b="1" i="1" u="sng" dirty="0"/>
              <a:t>RÉSEAUX</a:t>
            </a:r>
            <a:r>
              <a:rPr lang="fr-FR" sz="2200" b="1" u="sng" dirty="0"/>
              <a:t> DYNAMIQUES</a:t>
            </a:r>
          </a:p>
        </p:txBody>
      </p:sp>
      <p:pic>
        <p:nvPicPr>
          <p:cNvPr id="39" name="Image 38">
            <a:extLst>
              <a:ext uri="{FF2B5EF4-FFF2-40B4-BE49-F238E27FC236}">
                <a16:creationId xmlns:a16="http://schemas.microsoft.com/office/drawing/2014/main" id="{6CF75082-7576-A210-CB75-207B4717A8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76320" y="3429000"/>
            <a:ext cx="2952327" cy="1990680"/>
          </a:xfrm>
          <a:prstGeom prst="rect">
            <a:avLst/>
          </a:prstGeom>
        </p:spPr>
      </p:pic>
      <p:pic>
        <p:nvPicPr>
          <p:cNvPr id="41" name="Image 40">
            <a:extLst>
              <a:ext uri="{FF2B5EF4-FFF2-40B4-BE49-F238E27FC236}">
                <a16:creationId xmlns:a16="http://schemas.microsoft.com/office/drawing/2014/main" id="{30BA60AA-EE6E-C260-F2E4-CD11AFB747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59559" y="4997608"/>
            <a:ext cx="2770843" cy="1910089"/>
          </a:xfrm>
          <a:prstGeom prst="rect">
            <a:avLst/>
          </a:prstGeom>
        </p:spPr>
      </p:pic>
      <p:pic>
        <p:nvPicPr>
          <p:cNvPr id="44" name="Image 43">
            <a:extLst>
              <a:ext uri="{FF2B5EF4-FFF2-40B4-BE49-F238E27FC236}">
                <a16:creationId xmlns:a16="http://schemas.microsoft.com/office/drawing/2014/main" id="{D566FC98-5FD3-808B-189D-DFEA12049D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2331" y="1944624"/>
            <a:ext cx="3086729" cy="2924536"/>
          </a:xfrm>
          <a:prstGeom prst="rect">
            <a:avLst/>
          </a:prstGeom>
        </p:spPr>
      </p:pic>
      <p:sp>
        <p:nvSpPr>
          <p:cNvPr id="45" name="ZoneTexte 44">
            <a:extLst>
              <a:ext uri="{FF2B5EF4-FFF2-40B4-BE49-F238E27FC236}">
                <a16:creationId xmlns:a16="http://schemas.microsoft.com/office/drawing/2014/main" id="{BB528388-9FBD-3E32-7C80-8418FC0335CD}"/>
              </a:ext>
            </a:extLst>
          </p:cNvPr>
          <p:cNvSpPr txBox="1"/>
          <p:nvPr/>
        </p:nvSpPr>
        <p:spPr>
          <a:xfrm>
            <a:off x="3843322" y="5983491"/>
            <a:ext cx="4222153" cy="430887"/>
          </a:xfrm>
          <a:prstGeom prst="rect">
            <a:avLst/>
          </a:prstGeom>
          <a:solidFill>
            <a:schemeClr val="tx1"/>
          </a:solidFill>
        </p:spPr>
        <p:txBody>
          <a:bodyPr wrap="square" rtlCol="0">
            <a:spAutoFit/>
          </a:bodyPr>
          <a:lstStyle/>
          <a:p>
            <a:pPr algn="ctr"/>
            <a:r>
              <a:rPr lang="fr-FR" sz="2200" dirty="0">
                <a:solidFill>
                  <a:schemeClr val="bg1"/>
                </a:solidFill>
              </a:rPr>
              <a:t>Complexité du normal</a:t>
            </a:r>
          </a:p>
        </p:txBody>
      </p:sp>
      <p:sp>
        <p:nvSpPr>
          <p:cNvPr id="11" name="ZoneTexte 10">
            <a:extLst>
              <a:ext uri="{FF2B5EF4-FFF2-40B4-BE49-F238E27FC236}">
                <a16:creationId xmlns:a16="http://schemas.microsoft.com/office/drawing/2014/main" id="{A6D5E144-15CD-3D96-7B6A-19F7587824B9}"/>
              </a:ext>
            </a:extLst>
          </p:cNvPr>
          <p:cNvSpPr txBox="1"/>
          <p:nvPr/>
        </p:nvSpPr>
        <p:spPr>
          <a:xfrm>
            <a:off x="3273082" y="4869160"/>
            <a:ext cx="5359473" cy="1015663"/>
          </a:xfrm>
          <a:prstGeom prst="rect">
            <a:avLst/>
          </a:prstGeom>
          <a:solidFill>
            <a:srgbClr val="7030A0"/>
          </a:solidFill>
          <a:ln w="57150">
            <a:solidFill>
              <a:srgbClr val="FFC000"/>
            </a:solidFill>
          </a:ln>
        </p:spPr>
        <p:txBody>
          <a:bodyPr wrap="square" rtlCol="0">
            <a:spAutoFit/>
          </a:bodyPr>
          <a:lstStyle/>
          <a:p>
            <a:pPr algn="ctr"/>
            <a:r>
              <a:rPr lang="fr-FR" sz="2000" dirty="0">
                <a:solidFill>
                  <a:schemeClr val="bg1"/>
                </a:solidFill>
              </a:rPr>
              <a:t>Diminution des degrés de liberté du PATHOLOGIQUE</a:t>
            </a:r>
          </a:p>
          <a:p>
            <a:pPr algn="ctr"/>
            <a:r>
              <a:rPr lang="fr-FR" sz="2000" dirty="0">
                <a:solidFill>
                  <a:schemeClr val="bg1"/>
                </a:solidFill>
              </a:rPr>
              <a:t>Une complexité réduite, mais toujours à l’œuvre </a:t>
            </a:r>
          </a:p>
        </p:txBody>
      </p:sp>
      <p:pic>
        <p:nvPicPr>
          <p:cNvPr id="31" name="Image 30">
            <a:extLst>
              <a:ext uri="{FF2B5EF4-FFF2-40B4-BE49-F238E27FC236}">
                <a16:creationId xmlns:a16="http://schemas.microsoft.com/office/drawing/2014/main" id="{0AEF7F6B-622E-3B11-D50C-4E67E4860F3B}"/>
              </a:ext>
            </a:extLst>
          </p:cNvPr>
          <p:cNvPicPr>
            <a:picLocks noChangeAspect="1"/>
          </p:cNvPicPr>
          <p:nvPr/>
        </p:nvPicPr>
        <p:blipFill>
          <a:blip r:embed="rId9"/>
          <a:stretch>
            <a:fillRect/>
          </a:stretch>
        </p:blipFill>
        <p:spPr>
          <a:xfrm>
            <a:off x="335360" y="5113318"/>
            <a:ext cx="3062672" cy="1354952"/>
          </a:xfrm>
          <a:prstGeom prst="rect">
            <a:avLst/>
          </a:prstGeom>
        </p:spPr>
      </p:pic>
      <p:pic>
        <p:nvPicPr>
          <p:cNvPr id="6" name="Image 5">
            <a:extLst>
              <a:ext uri="{FF2B5EF4-FFF2-40B4-BE49-F238E27FC236}">
                <a16:creationId xmlns:a16="http://schemas.microsoft.com/office/drawing/2014/main" id="{DA0F291C-93BA-7644-4FB1-D176B0CAF9F4}"/>
              </a:ext>
            </a:extLst>
          </p:cNvPr>
          <p:cNvPicPr>
            <a:picLocks noChangeAspect="1"/>
          </p:cNvPicPr>
          <p:nvPr/>
        </p:nvPicPr>
        <p:blipFill>
          <a:blip r:embed="rId10"/>
          <a:stretch>
            <a:fillRect/>
          </a:stretch>
        </p:blipFill>
        <p:spPr>
          <a:xfrm>
            <a:off x="1807619" y="1831252"/>
            <a:ext cx="1988898" cy="1977267"/>
          </a:xfrm>
          <a:prstGeom prst="rect">
            <a:avLst/>
          </a:prstGeom>
        </p:spPr>
      </p:pic>
      <p:pic>
        <p:nvPicPr>
          <p:cNvPr id="33" name="Image 32">
            <a:extLst>
              <a:ext uri="{FF2B5EF4-FFF2-40B4-BE49-F238E27FC236}">
                <a16:creationId xmlns:a16="http://schemas.microsoft.com/office/drawing/2014/main" id="{218693E8-4A97-79F3-3320-6EAD4E8870E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3393" y="3663937"/>
            <a:ext cx="1966529" cy="1540768"/>
          </a:xfrm>
          <a:prstGeom prst="rect">
            <a:avLst/>
          </a:prstGeom>
        </p:spPr>
      </p:pic>
      <p:sp>
        <p:nvSpPr>
          <p:cNvPr id="7" name="ZoneTexte 6">
            <a:extLst>
              <a:ext uri="{FF2B5EF4-FFF2-40B4-BE49-F238E27FC236}">
                <a16:creationId xmlns:a16="http://schemas.microsoft.com/office/drawing/2014/main" id="{B9A4F179-E4D1-EB6C-D7BF-45156745DF5C}"/>
              </a:ext>
            </a:extLst>
          </p:cNvPr>
          <p:cNvSpPr txBox="1"/>
          <p:nvPr/>
        </p:nvSpPr>
        <p:spPr>
          <a:xfrm>
            <a:off x="767408" y="3140968"/>
            <a:ext cx="680169" cy="400110"/>
          </a:xfrm>
          <a:prstGeom prst="rect">
            <a:avLst/>
          </a:prstGeom>
          <a:solidFill>
            <a:schemeClr val="accent6">
              <a:lumMod val="50000"/>
            </a:schemeClr>
          </a:solidFill>
        </p:spPr>
        <p:txBody>
          <a:bodyPr wrap="square" rtlCol="0">
            <a:spAutoFit/>
          </a:bodyPr>
          <a:lstStyle/>
          <a:p>
            <a:pPr algn="ctr"/>
            <a:r>
              <a:rPr lang="fr-FR" sz="2000" dirty="0">
                <a:solidFill>
                  <a:schemeClr val="bg1"/>
                </a:solidFill>
              </a:rPr>
              <a:t>0/1</a:t>
            </a:r>
          </a:p>
        </p:txBody>
      </p:sp>
      <p:cxnSp>
        <p:nvCxnSpPr>
          <p:cNvPr id="14" name="Connecteur droit 13">
            <a:extLst>
              <a:ext uri="{FF2B5EF4-FFF2-40B4-BE49-F238E27FC236}">
                <a16:creationId xmlns:a16="http://schemas.microsoft.com/office/drawing/2014/main" id="{3085E604-EF03-981D-CA5E-CA823E6FFE4E}"/>
              </a:ext>
            </a:extLst>
          </p:cNvPr>
          <p:cNvCxnSpPr>
            <a:cxnSpLocks/>
          </p:cNvCxnSpPr>
          <p:nvPr/>
        </p:nvCxnSpPr>
        <p:spPr bwMode="auto">
          <a:xfrm>
            <a:off x="1919536" y="3140968"/>
            <a:ext cx="1800200" cy="0"/>
          </a:xfrm>
          <a:prstGeom prst="line">
            <a:avLst/>
          </a:prstGeom>
          <a:solidFill>
            <a:schemeClr val="accent1"/>
          </a:solidFill>
          <a:ln w="28575" cap="flat" cmpd="sng" algn="ctr">
            <a:solidFill>
              <a:srgbClr val="FF66CC"/>
            </a:solidFill>
            <a:prstDash val="sysDot"/>
            <a:round/>
            <a:headEnd type="none" w="med" len="med"/>
            <a:tailEnd type="none" w="med" len="med"/>
          </a:ln>
          <a:effectLst/>
        </p:spPr>
      </p:cxnSp>
      <p:cxnSp>
        <p:nvCxnSpPr>
          <p:cNvPr id="15" name="Connecteur droit 14">
            <a:extLst>
              <a:ext uri="{FF2B5EF4-FFF2-40B4-BE49-F238E27FC236}">
                <a16:creationId xmlns:a16="http://schemas.microsoft.com/office/drawing/2014/main" id="{3A39F76E-3A3E-D7C4-F6AD-B68510AB5804}"/>
              </a:ext>
            </a:extLst>
          </p:cNvPr>
          <p:cNvCxnSpPr>
            <a:cxnSpLocks/>
          </p:cNvCxnSpPr>
          <p:nvPr/>
        </p:nvCxnSpPr>
        <p:spPr bwMode="auto">
          <a:xfrm>
            <a:off x="1847528" y="2852936"/>
            <a:ext cx="1955668" cy="0"/>
          </a:xfrm>
          <a:prstGeom prst="line">
            <a:avLst/>
          </a:prstGeom>
          <a:solidFill>
            <a:schemeClr val="accent1"/>
          </a:solidFill>
          <a:ln w="28575" cap="flat" cmpd="sng" algn="ctr">
            <a:solidFill>
              <a:srgbClr val="92D050"/>
            </a:solidFill>
            <a:prstDash val="sysDot"/>
            <a:round/>
            <a:headEnd type="none" w="med" len="med"/>
            <a:tailEnd type="none" w="med" len="med"/>
          </a:ln>
          <a:effectLst/>
        </p:spPr>
      </p:cxnSp>
      <p:cxnSp>
        <p:nvCxnSpPr>
          <p:cNvPr id="16" name="Connecteur droit 15">
            <a:extLst>
              <a:ext uri="{FF2B5EF4-FFF2-40B4-BE49-F238E27FC236}">
                <a16:creationId xmlns:a16="http://schemas.microsoft.com/office/drawing/2014/main" id="{2C60699D-E527-24E7-D33C-B7D22A97928C}"/>
              </a:ext>
            </a:extLst>
          </p:cNvPr>
          <p:cNvCxnSpPr>
            <a:cxnSpLocks/>
          </p:cNvCxnSpPr>
          <p:nvPr/>
        </p:nvCxnSpPr>
        <p:spPr bwMode="auto">
          <a:xfrm>
            <a:off x="1847528" y="2708920"/>
            <a:ext cx="1876981" cy="0"/>
          </a:xfrm>
          <a:prstGeom prst="line">
            <a:avLst/>
          </a:prstGeom>
          <a:solidFill>
            <a:schemeClr val="accent1"/>
          </a:solidFill>
          <a:ln w="28575" cap="flat" cmpd="sng" algn="ctr">
            <a:solidFill>
              <a:srgbClr val="0066FF"/>
            </a:solidFill>
            <a:prstDash val="sysDot"/>
            <a:round/>
            <a:headEnd type="none" w="med" len="med"/>
            <a:tailEnd type="none" w="med" len="med"/>
          </a:ln>
          <a:effectLst/>
        </p:spPr>
      </p:cxnSp>
      <p:sp>
        <p:nvSpPr>
          <p:cNvPr id="12" name="ZoneTexte 11">
            <a:extLst>
              <a:ext uri="{FF2B5EF4-FFF2-40B4-BE49-F238E27FC236}">
                <a16:creationId xmlns:a16="http://schemas.microsoft.com/office/drawing/2014/main" id="{0CF24247-7CAD-3E48-C675-E7CD21914637}"/>
              </a:ext>
            </a:extLst>
          </p:cNvPr>
          <p:cNvSpPr txBox="1"/>
          <p:nvPr/>
        </p:nvSpPr>
        <p:spPr>
          <a:xfrm>
            <a:off x="0" y="1331640"/>
            <a:ext cx="4988294" cy="769441"/>
          </a:xfrm>
          <a:prstGeom prst="rect">
            <a:avLst/>
          </a:prstGeom>
          <a:solidFill>
            <a:schemeClr val="bg1"/>
          </a:solidFill>
          <a:ln w="38100" cmpd="sng">
            <a:noFill/>
          </a:ln>
        </p:spPr>
        <p:txBody>
          <a:bodyPr wrap="square" rtlCol="0">
            <a:spAutoFit/>
          </a:bodyPr>
          <a:lstStyle>
            <a:defPPr>
              <a:defRPr lang="fr-FR"/>
            </a:defPPr>
            <a:lvl1pPr>
              <a:defRPr sz="2000" b="0">
                <a:solidFill>
                  <a:schemeClr val="tx1"/>
                </a:solidFill>
              </a:defRPr>
            </a:lvl1pPr>
          </a:lstStyle>
          <a:p>
            <a:pPr algn="ctr"/>
            <a:r>
              <a:rPr lang="fr-FR" sz="2200" b="1" dirty="0"/>
              <a:t>LECTURE </a:t>
            </a:r>
            <a:r>
              <a:rPr lang="fr-FR" sz="2200" b="1" i="1" u="sng" dirty="0"/>
              <a:t>ANALYTIQUE</a:t>
            </a:r>
            <a:r>
              <a:rPr lang="fr-FR" sz="2200" b="1" dirty="0"/>
              <a:t>, </a:t>
            </a:r>
            <a:r>
              <a:rPr lang="fr-FR" sz="2200" b="1" i="1" u="sng" dirty="0"/>
              <a:t>DIMENSIONNELLE</a:t>
            </a:r>
            <a:r>
              <a:rPr lang="fr-FR" sz="2200" b="1" dirty="0"/>
              <a:t> ET </a:t>
            </a:r>
            <a:r>
              <a:rPr lang="fr-FR" sz="2200" b="1" i="1" u="sng" dirty="0"/>
              <a:t>FONCTIONNELLE</a:t>
            </a:r>
          </a:p>
        </p:txBody>
      </p:sp>
      <p:sp>
        <p:nvSpPr>
          <p:cNvPr id="5" name="ZoneTexte 4">
            <a:extLst>
              <a:ext uri="{FF2B5EF4-FFF2-40B4-BE49-F238E27FC236}">
                <a16:creationId xmlns:a16="http://schemas.microsoft.com/office/drawing/2014/main" id="{BF011E4C-FCC0-3528-B349-899E09A52E59}"/>
              </a:ext>
            </a:extLst>
          </p:cNvPr>
          <p:cNvSpPr txBox="1"/>
          <p:nvPr/>
        </p:nvSpPr>
        <p:spPr>
          <a:xfrm>
            <a:off x="2229179" y="3284984"/>
            <a:ext cx="860786" cy="400110"/>
          </a:xfrm>
          <a:prstGeom prst="rect">
            <a:avLst/>
          </a:prstGeom>
          <a:solidFill>
            <a:schemeClr val="bg1"/>
          </a:solidFill>
        </p:spPr>
        <p:txBody>
          <a:bodyPr wrap="square" rtlCol="0">
            <a:spAutoFit/>
          </a:bodyPr>
          <a:lstStyle/>
          <a:p>
            <a:pPr algn="ctr"/>
            <a:r>
              <a:rPr lang="fr-FR" sz="2000" dirty="0">
                <a:solidFill>
                  <a:schemeClr val="tx1"/>
                </a:solidFill>
              </a:rPr>
              <a:t>Seuil</a:t>
            </a:r>
          </a:p>
        </p:txBody>
      </p:sp>
      <p:sp>
        <p:nvSpPr>
          <p:cNvPr id="9" name="ZoneTexte 8">
            <a:extLst>
              <a:ext uri="{FF2B5EF4-FFF2-40B4-BE49-F238E27FC236}">
                <a16:creationId xmlns:a16="http://schemas.microsoft.com/office/drawing/2014/main" id="{4A16CB51-A6B6-45DA-286E-D34F25351DAD}"/>
              </a:ext>
            </a:extLst>
          </p:cNvPr>
          <p:cNvSpPr txBox="1"/>
          <p:nvPr/>
        </p:nvSpPr>
        <p:spPr>
          <a:xfrm>
            <a:off x="4367808" y="3140968"/>
            <a:ext cx="1569800" cy="954107"/>
          </a:xfrm>
          <a:prstGeom prst="rect">
            <a:avLst/>
          </a:prstGeom>
          <a:noFill/>
        </p:spPr>
        <p:txBody>
          <a:bodyPr wrap="square" rtlCol="0">
            <a:spAutoFit/>
          </a:bodyPr>
          <a:lstStyle/>
          <a:p>
            <a:pPr algn="r"/>
            <a:r>
              <a:rPr lang="fr-FR" sz="2800" dirty="0"/>
              <a:t>Identifier pour l’IA</a:t>
            </a:r>
          </a:p>
        </p:txBody>
      </p:sp>
      <p:sp>
        <p:nvSpPr>
          <p:cNvPr id="17" name="ZoneTexte 16">
            <a:extLst>
              <a:ext uri="{FF2B5EF4-FFF2-40B4-BE49-F238E27FC236}">
                <a16:creationId xmlns:a16="http://schemas.microsoft.com/office/drawing/2014/main" id="{DE2A0AB6-993B-35BD-3B10-A30ABFD18117}"/>
              </a:ext>
            </a:extLst>
          </p:cNvPr>
          <p:cNvSpPr txBox="1"/>
          <p:nvPr/>
        </p:nvSpPr>
        <p:spPr>
          <a:xfrm>
            <a:off x="365938" y="6453336"/>
            <a:ext cx="3032094" cy="400110"/>
          </a:xfrm>
          <a:prstGeom prst="rect">
            <a:avLst/>
          </a:prstGeom>
          <a:solidFill>
            <a:schemeClr val="bg1"/>
          </a:solidFill>
        </p:spPr>
        <p:txBody>
          <a:bodyPr wrap="square" rtlCol="0">
            <a:spAutoFit/>
          </a:bodyPr>
          <a:lstStyle/>
          <a:p>
            <a:pPr algn="ctr"/>
            <a:r>
              <a:rPr lang="fr-FR" sz="2000" dirty="0">
                <a:solidFill>
                  <a:schemeClr val="tx1"/>
                </a:solidFill>
              </a:rPr>
              <a:t>Fonctionnement-</a:t>
            </a:r>
            <a:r>
              <a:rPr lang="fr-FR" sz="2000" dirty="0" err="1">
                <a:solidFill>
                  <a:schemeClr val="tx1"/>
                </a:solidFill>
              </a:rPr>
              <a:t>QoL</a:t>
            </a:r>
            <a:endParaRPr lang="fr-FR" sz="2000" dirty="0">
              <a:solidFill>
                <a:schemeClr val="tx1"/>
              </a:solidFill>
            </a:endParaRPr>
          </a:p>
        </p:txBody>
      </p:sp>
      <p:sp>
        <p:nvSpPr>
          <p:cNvPr id="18" name="ZoneTexte 17">
            <a:extLst>
              <a:ext uri="{FF2B5EF4-FFF2-40B4-BE49-F238E27FC236}">
                <a16:creationId xmlns:a16="http://schemas.microsoft.com/office/drawing/2014/main" id="{86424EFA-09F3-2A0C-A167-C3FDD7818AE5}"/>
              </a:ext>
            </a:extLst>
          </p:cNvPr>
          <p:cNvSpPr txBox="1"/>
          <p:nvPr/>
        </p:nvSpPr>
        <p:spPr>
          <a:xfrm>
            <a:off x="8784956" y="3451647"/>
            <a:ext cx="3424851" cy="430887"/>
          </a:xfrm>
          <a:prstGeom prst="rect">
            <a:avLst/>
          </a:prstGeom>
          <a:noFill/>
          <a:ln w="38100" cmpd="sng">
            <a:noFill/>
          </a:ln>
        </p:spPr>
        <p:txBody>
          <a:bodyPr wrap="square" rtlCol="0">
            <a:spAutoFit/>
          </a:bodyPr>
          <a:lstStyle>
            <a:defPPr>
              <a:defRPr lang="fr-FR"/>
            </a:defPPr>
            <a:lvl1pPr>
              <a:defRPr sz="2000" b="0">
                <a:solidFill>
                  <a:schemeClr val="tx1"/>
                </a:solidFill>
              </a:defRPr>
            </a:lvl1pPr>
          </a:lstStyle>
          <a:p>
            <a:pPr algn="ctr"/>
            <a:r>
              <a:rPr lang="fr-FR" sz="2200" b="1" dirty="0"/>
              <a:t>ORIENTÉS ET TEMPORELS</a:t>
            </a:r>
          </a:p>
        </p:txBody>
      </p:sp>
      <p:sp>
        <p:nvSpPr>
          <p:cNvPr id="19" name="ZoneTexte 18">
            <a:extLst>
              <a:ext uri="{FF2B5EF4-FFF2-40B4-BE49-F238E27FC236}">
                <a16:creationId xmlns:a16="http://schemas.microsoft.com/office/drawing/2014/main" id="{BEBACD7A-ED5C-5BE1-642D-C559464038F0}"/>
              </a:ext>
            </a:extLst>
          </p:cNvPr>
          <p:cNvSpPr txBox="1"/>
          <p:nvPr/>
        </p:nvSpPr>
        <p:spPr>
          <a:xfrm>
            <a:off x="9480377" y="6382489"/>
            <a:ext cx="1944215" cy="430887"/>
          </a:xfrm>
          <a:prstGeom prst="rect">
            <a:avLst/>
          </a:prstGeom>
          <a:solidFill>
            <a:schemeClr val="bg1"/>
          </a:solidFill>
          <a:ln w="38100" cmpd="sng">
            <a:noFill/>
          </a:ln>
        </p:spPr>
        <p:txBody>
          <a:bodyPr wrap="square" rtlCol="0">
            <a:spAutoFit/>
          </a:bodyPr>
          <a:lstStyle>
            <a:defPPr>
              <a:defRPr lang="fr-FR"/>
            </a:defPPr>
            <a:lvl1pPr>
              <a:defRPr sz="2000" b="0">
                <a:solidFill>
                  <a:schemeClr val="tx1"/>
                </a:solidFill>
              </a:defRPr>
            </a:lvl1pPr>
          </a:lstStyle>
          <a:p>
            <a:pPr algn="ctr"/>
            <a:r>
              <a:rPr lang="fr-FR" sz="2200" b="1" dirty="0"/>
              <a:t>DÉCISIONNELS </a:t>
            </a:r>
          </a:p>
        </p:txBody>
      </p:sp>
      <p:sp>
        <p:nvSpPr>
          <p:cNvPr id="20" name="Flèche : double flèche horizontale 19">
            <a:extLst>
              <a:ext uri="{FF2B5EF4-FFF2-40B4-BE49-F238E27FC236}">
                <a16:creationId xmlns:a16="http://schemas.microsoft.com/office/drawing/2014/main" id="{07C51BFD-74E2-2FA4-65C8-8F6EBAFB83D7}"/>
              </a:ext>
            </a:extLst>
          </p:cNvPr>
          <p:cNvSpPr/>
          <p:nvPr/>
        </p:nvSpPr>
        <p:spPr bwMode="auto">
          <a:xfrm>
            <a:off x="3819668" y="1645167"/>
            <a:ext cx="4912819" cy="460558"/>
          </a:xfrm>
          <a:prstGeom prst="leftRightArrow">
            <a:avLst/>
          </a:prstGeom>
          <a:pattFill prst="dkVert">
            <a:fgClr>
              <a:schemeClr val="tx1"/>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dirty="0">
              <a:ln>
                <a:noFill/>
              </a:ln>
              <a:solidFill>
                <a:schemeClr val="tx1"/>
              </a:solidFill>
              <a:effectLst/>
              <a:latin typeface="Arial" pitchFamily="34" charset="0"/>
            </a:endParaRPr>
          </a:p>
        </p:txBody>
      </p:sp>
      <p:pic>
        <p:nvPicPr>
          <p:cNvPr id="24" name="Image 23">
            <a:extLst>
              <a:ext uri="{FF2B5EF4-FFF2-40B4-BE49-F238E27FC236}">
                <a16:creationId xmlns:a16="http://schemas.microsoft.com/office/drawing/2014/main" id="{F92F6CE0-DC76-CF00-8720-83C8F793F184}"/>
              </a:ext>
            </a:extLst>
          </p:cNvPr>
          <p:cNvPicPr>
            <a:picLocks noChangeAspect="1"/>
          </p:cNvPicPr>
          <p:nvPr/>
        </p:nvPicPr>
        <p:blipFill>
          <a:blip r:embed="rId12"/>
          <a:stretch>
            <a:fillRect/>
          </a:stretch>
        </p:blipFill>
        <p:spPr>
          <a:xfrm>
            <a:off x="5917852" y="1560104"/>
            <a:ext cx="865707" cy="755970"/>
          </a:xfrm>
          <a:prstGeom prst="rect">
            <a:avLst/>
          </a:prstGeom>
        </p:spPr>
      </p:pic>
      <p:pic>
        <p:nvPicPr>
          <p:cNvPr id="26" name="Image 25">
            <a:extLst>
              <a:ext uri="{FF2B5EF4-FFF2-40B4-BE49-F238E27FC236}">
                <a16:creationId xmlns:a16="http://schemas.microsoft.com/office/drawing/2014/main" id="{F1FDE869-F161-22D1-CA4D-061BD7DD5E6C}"/>
              </a:ext>
            </a:extLst>
          </p:cNvPr>
          <p:cNvPicPr>
            <a:picLocks noChangeAspect="1"/>
          </p:cNvPicPr>
          <p:nvPr/>
        </p:nvPicPr>
        <p:blipFill>
          <a:blip r:embed="rId13"/>
          <a:stretch>
            <a:fillRect/>
          </a:stretch>
        </p:blipFill>
        <p:spPr>
          <a:xfrm>
            <a:off x="3398032" y="5866463"/>
            <a:ext cx="5779509" cy="1012024"/>
          </a:xfrm>
          <a:prstGeom prst="rect">
            <a:avLst/>
          </a:prstGeom>
        </p:spPr>
      </p:pic>
    </p:spTree>
    <p:extLst>
      <p:ext uri="{BB962C8B-B14F-4D97-AF65-F5344CB8AC3E}">
        <p14:creationId xmlns:p14="http://schemas.microsoft.com/office/powerpoint/2010/main" val="147924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childTnLst>
                                  <p:subTnLst>
                                    <p:set>
                                      <p:cBhvr override="childStyle">
                                        <p:cTn dur="1" fill="hold" display="0" masterRel="nextClick" afterEffect="1"/>
                                        <p:tgtEl>
                                          <p:spTgt spid="45"/>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5" grpId="0" animBg="1"/>
      <p:bldP spid="11" grpId="0" animBg="1"/>
      <p:bldP spid="7" grpId="0" animBg="1"/>
      <p:bldP spid="12" grpId="0" animBg="1"/>
      <p:bldP spid="5" grpId="0" animBg="1"/>
      <p:bldP spid="9" grpId="0"/>
      <p:bldP spid="17" grpId="0" animBg="1"/>
      <p:bldP spid="18" grpId="0"/>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44DE0-CED9-2162-C8C8-BB5F4586D17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75F13FE-8F1A-5B76-8FA4-3B7FD5E0985C}"/>
              </a:ext>
            </a:extLst>
          </p:cNvPr>
          <p:cNvSpPr>
            <a:spLocks noGrp="1"/>
          </p:cNvSpPr>
          <p:nvPr>
            <p:ph type="title"/>
          </p:nvPr>
        </p:nvSpPr>
        <p:spPr>
          <a:xfrm>
            <a:off x="0" y="116632"/>
            <a:ext cx="12192000" cy="1143000"/>
          </a:xfrm>
        </p:spPr>
        <p:txBody>
          <a:bodyPr>
            <a:noAutofit/>
          </a:bodyPr>
          <a:lstStyle/>
          <a:p>
            <a:br>
              <a:rPr lang="fr-FR" sz="3200" b="1" dirty="0">
                <a:solidFill>
                  <a:srgbClr val="000000"/>
                </a:solidFill>
                <a:latin typeface="Calibri" panose="020F0502020204030204" pitchFamily="34" charset="0"/>
                <a:cs typeface="Calibri" panose="020F0502020204030204" pitchFamily="34" charset="0"/>
              </a:rPr>
            </a:br>
            <a:r>
              <a:rPr lang="fr-FR" sz="3200" b="1" dirty="0">
                <a:solidFill>
                  <a:srgbClr val="000000"/>
                </a:solidFill>
                <a:latin typeface="Calibri" panose="020F0502020204030204" pitchFamily="34" charset="0"/>
                <a:cs typeface="Calibri" panose="020F0502020204030204" pitchFamily="34" charset="0"/>
              </a:rPr>
              <a:t>Appréhender la complexité pour informer l’IA</a:t>
            </a:r>
            <a:br>
              <a:rPr lang="fr-FR" sz="3200" b="1" dirty="0">
                <a:solidFill>
                  <a:srgbClr val="000000"/>
                </a:solidFill>
                <a:latin typeface="Calibri" panose="020F0502020204030204" pitchFamily="34" charset="0"/>
                <a:cs typeface="Calibri" panose="020F0502020204030204" pitchFamily="34" charset="0"/>
              </a:rPr>
            </a:br>
            <a:endParaRPr lang="fr-FR" sz="3200" b="1" dirty="0">
              <a:solidFill>
                <a:schemeClr val="tx1"/>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D717855F-E995-1F34-9661-2FA3B0893BFA}"/>
              </a:ext>
            </a:extLst>
          </p:cNvPr>
          <p:cNvSpPr>
            <a:spLocks noGrp="1"/>
          </p:cNvSpPr>
          <p:nvPr>
            <p:ph idx="1"/>
          </p:nvPr>
        </p:nvSpPr>
        <p:spPr>
          <a:xfrm>
            <a:off x="263352" y="1556793"/>
            <a:ext cx="11305256" cy="4896543"/>
          </a:xfrm>
        </p:spPr>
        <p:txBody>
          <a:bodyPr>
            <a:normAutofit/>
          </a:bodyPr>
          <a:lstStyle/>
          <a:p>
            <a:pPr marL="342900" lvl="1" indent="-342900" defTabSz="-13873163" eaLnBrk="1" hangingPunct="1">
              <a:spcBef>
                <a:spcPts val="550"/>
              </a:spcBef>
              <a:buClr>
                <a:srgbClr val="FF6600"/>
              </a:buClr>
              <a:buSzPct val="90000"/>
              <a:buFont typeface="Wingdings" pitchFamily="2" charset="2"/>
              <a:buChar char="q"/>
              <a:defRPr/>
            </a:pPr>
            <a:r>
              <a:rPr lang="fr-FR" sz="2200" b="1" dirty="0">
                <a:solidFill>
                  <a:srgbClr val="E47200"/>
                </a:solidFill>
                <a:latin typeface="Calibri" pitchFamily="34" charset="0"/>
              </a:rPr>
              <a:t>Diversité et hétérodoxie des registres et des modèles</a:t>
            </a:r>
          </a:p>
          <a:p>
            <a:pPr lvl="1" defTabSz="457200" eaLnBrk="1" hangingPunct="1">
              <a:spcBef>
                <a:spcPts val="500"/>
              </a:spcBef>
              <a:buClr>
                <a:srgbClr val="000099"/>
              </a:buClr>
              <a:buSzPct val="70000"/>
              <a:buFont typeface="Wingdings" pitchFamily="2" charset="2"/>
              <a:buChar char=""/>
              <a:defRPr/>
            </a:pPr>
            <a:r>
              <a:rPr lang="fr-FR" sz="2000" dirty="0">
                <a:latin typeface="Calibri" pitchFamily="34" charset="0"/>
              </a:rPr>
              <a:t>Quelle intentionnalité à la requête?</a:t>
            </a:r>
          </a:p>
          <a:p>
            <a:pPr lvl="1" defTabSz="457200" eaLnBrk="1" hangingPunct="1">
              <a:spcBef>
                <a:spcPts val="500"/>
              </a:spcBef>
              <a:buClr>
                <a:srgbClr val="000099"/>
              </a:buClr>
              <a:buSzPct val="70000"/>
              <a:buFont typeface="Wingdings" pitchFamily="2" charset="2"/>
              <a:buChar char=""/>
              <a:defRPr/>
            </a:pPr>
            <a:r>
              <a:rPr lang="fr-FR" sz="2000" dirty="0">
                <a:latin typeface="Calibri" pitchFamily="34" charset="0"/>
              </a:rPr>
              <a:t>Quels éléments faut-il décider de ne pas implémenter ? </a:t>
            </a:r>
          </a:p>
          <a:p>
            <a:pPr lvl="1" defTabSz="457200" eaLnBrk="1" hangingPunct="1">
              <a:spcBef>
                <a:spcPts val="500"/>
              </a:spcBef>
              <a:buClr>
                <a:srgbClr val="000099"/>
              </a:buClr>
              <a:buSzPct val="70000"/>
              <a:buFont typeface="Wingdings" pitchFamily="2" charset="2"/>
              <a:buChar char=""/>
              <a:defRPr/>
            </a:pPr>
            <a:endParaRPr lang="fr-FR" sz="800" dirty="0">
              <a:latin typeface="Calibri" pitchFamily="34" charset="0"/>
            </a:endParaRPr>
          </a:p>
          <a:p>
            <a:pPr marL="342900" lvl="1" indent="-342900" defTabSz="-13873163" eaLnBrk="1" hangingPunct="1">
              <a:spcBef>
                <a:spcPts val="550"/>
              </a:spcBef>
              <a:buClr>
                <a:srgbClr val="FF6600"/>
              </a:buClr>
              <a:buSzPct val="90000"/>
              <a:buFont typeface="Wingdings" pitchFamily="2" charset="2"/>
              <a:buChar char="q"/>
              <a:defRPr/>
            </a:pPr>
            <a:r>
              <a:rPr lang="fr-FR" sz="2200" b="1" dirty="0">
                <a:solidFill>
                  <a:srgbClr val="E47200"/>
                </a:solidFill>
                <a:latin typeface="Calibri" pitchFamily="34" charset="0"/>
              </a:rPr>
              <a:t>Limites actuelles</a:t>
            </a:r>
          </a:p>
          <a:p>
            <a:pPr lvl="1" defTabSz="457200" eaLnBrk="1" hangingPunct="1">
              <a:spcBef>
                <a:spcPts val="500"/>
              </a:spcBef>
              <a:buClr>
                <a:srgbClr val="000099"/>
              </a:buClr>
              <a:buSzPct val="70000"/>
              <a:buFont typeface="Wingdings" pitchFamily="2" charset="2"/>
              <a:buChar char=""/>
              <a:defRPr/>
            </a:pPr>
            <a:r>
              <a:rPr lang="fr-FR" sz="2000" dirty="0">
                <a:latin typeface="Calibri" pitchFamily="34" charset="0"/>
              </a:rPr>
              <a:t>Faible granularité des classifications</a:t>
            </a:r>
          </a:p>
          <a:p>
            <a:pPr lvl="2" defTabSz="457200" eaLnBrk="1" hangingPunct="1">
              <a:spcBef>
                <a:spcPts val="500"/>
              </a:spcBef>
              <a:buClr>
                <a:srgbClr val="00B050"/>
              </a:buClr>
              <a:buSzPct val="70000"/>
              <a:buFont typeface="Wingdings" panose="05000000000000000000" pitchFamily="2" charset="2"/>
              <a:buChar char="v"/>
              <a:defRPr/>
            </a:pPr>
            <a:r>
              <a:rPr lang="fr-FR" sz="1800" kern="1200" dirty="0">
                <a:solidFill>
                  <a:srgbClr val="000000"/>
                </a:solidFill>
                <a:latin typeface="Calibri" pitchFamily="34" charset="0"/>
                <a:ea typeface="+mn-ea"/>
                <a:cs typeface="+mn-cs"/>
              </a:rPr>
              <a:t>B-</a:t>
            </a:r>
            <a:r>
              <a:rPr lang="fr-FR" sz="1800" kern="1200" dirty="0" err="1">
                <a:solidFill>
                  <a:srgbClr val="000000"/>
                </a:solidFill>
                <a:latin typeface="Calibri" pitchFamily="34" charset="0"/>
                <a:ea typeface="+mn-ea"/>
                <a:cs typeface="+mn-cs"/>
              </a:rPr>
              <a:t>SNIP</a:t>
            </a:r>
            <a:r>
              <a:rPr lang="fr-FR" sz="1800" kern="1200" dirty="0">
                <a:solidFill>
                  <a:srgbClr val="000000"/>
                </a:solidFill>
                <a:latin typeface="Calibri" pitchFamily="34" charset="0"/>
                <a:ea typeface="+mn-ea"/>
                <a:cs typeface="+mn-cs"/>
              </a:rPr>
              <a:t>, </a:t>
            </a:r>
            <a:r>
              <a:rPr lang="fr-FR" sz="1800" kern="1200" dirty="0" err="1">
                <a:solidFill>
                  <a:srgbClr val="000000"/>
                </a:solidFill>
                <a:latin typeface="Calibri" pitchFamily="34" charset="0"/>
                <a:ea typeface="+mn-ea"/>
                <a:cs typeface="+mn-cs"/>
              </a:rPr>
              <a:t>RdoC</a:t>
            </a:r>
            <a:r>
              <a:rPr lang="fr-FR" sz="1800" kern="1200" dirty="0">
                <a:solidFill>
                  <a:srgbClr val="000000"/>
                </a:solidFill>
                <a:latin typeface="Calibri" pitchFamily="34" charset="0"/>
                <a:ea typeface="+mn-ea"/>
                <a:cs typeface="+mn-cs"/>
              </a:rPr>
              <a:t> </a:t>
            </a:r>
          </a:p>
          <a:p>
            <a:pPr lvl="1" defTabSz="457200" eaLnBrk="1" hangingPunct="1">
              <a:spcBef>
                <a:spcPts val="500"/>
              </a:spcBef>
              <a:buClr>
                <a:srgbClr val="000099"/>
              </a:buClr>
              <a:buSzPct val="70000"/>
              <a:buFont typeface="Wingdings" pitchFamily="2" charset="2"/>
              <a:buChar char=""/>
              <a:defRPr/>
            </a:pPr>
            <a:r>
              <a:rPr lang="fr-FR" sz="2000" dirty="0">
                <a:latin typeface="Calibri" pitchFamily="34" charset="0"/>
              </a:rPr>
              <a:t>Des corpus de savoir imbriqués et parfois tautologiques</a:t>
            </a:r>
          </a:p>
          <a:p>
            <a:pPr lvl="1" defTabSz="457200" eaLnBrk="1" hangingPunct="1">
              <a:spcBef>
                <a:spcPts val="500"/>
              </a:spcBef>
              <a:buClr>
                <a:srgbClr val="000099"/>
              </a:buClr>
              <a:buSzPct val="70000"/>
              <a:buFont typeface="Wingdings" pitchFamily="2" charset="2"/>
              <a:buChar char=""/>
              <a:defRPr/>
            </a:pPr>
            <a:r>
              <a:rPr lang="fr-FR" sz="2000" dirty="0">
                <a:latin typeface="Calibri" pitchFamily="34" charset="0"/>
              </a:rPr>
              <a:t>L’IA ne peut pas être meilleure que les informations qu’on lui donne</a:t>
            </a:r>
          </a:p>
          <a:p>
            <a:pPr lvl="1" defTabSz="457200" eaLnBrk="1" hangingPunct="1">
              <a:spcBef>
                <a:spcPts val="500"/>
              </a:spcBef>
              <a:buClr>
                <a:srgbClr val="000099"/>
              </a:buClr>
              <a:buSzPct val="70000"/>
              <a:buFont typeface="Wingdings" pitchFamily="2" charset="2"/>
              <a:buChar char=""/>
              <a:defRPr/>
            </a:pPr>
            <a:endParaRPr lang="fr-FR" sz="800" dirty="0">
              <a:latin typeface="Calibri" pitchFamily="34" charset="0"/>
            </a:endParaRPr>
          </a:p>
          <a:p>
            <a:pPr lvl="1" defTabSz="457200" eaLnBrk="1" hangingPunct="1">
              <a:spcBef>
                <a:spcPts val="500"/>
              </a:spcBef>
              <a:buClr>
                <a:srgbClr val="000099"/>
              </a:buClr>
              <a:buSzPct val="70000"/>
              <a:buFont typeface="Wingdings" pitchFamily="2" charset="2"/>
              <a:buChar char=""/>
              <a:defRPr/>
            </a:pPr>
            <a:endParaRPr lang="fr-FR" sz="800" dirty="0">
              <a:latin typeface="Calibri" pitchFamily="34" charset="0"/>
            </a:endParaRPr>
          </a:p>
        </p:txBody>
      </p:sp>
      <p:sp>
        <p:nvSpPr>
          <p:cNvPr id="7" name="Rectangle à coins arrondis 6">
            <a:extLst>
              <a:ext uri="{FF2B5EF4-FFF2-40B4-BE49-F238E27FC236}">
                <a16:creationId xmlns:a16="http://schemas.microsoft.com/office/drawing/2014/main" id="{EB48F4FF-F425-89FB-CE25-4B27094B8007}"/>
              </a:ext>
            </a:extLst>
          </p:cNvPr>
          <p:cNvSpPr/>
          <p:nvPr/>
        </p:nvSpPr>
        <p:spPr>
          <a:xfrm>
            <a:off x="5762077" y="3047990"/>
            <a:ext cx="204383" cy="354925"/>
          </a:xfrm>
          <a:prstGeom prst="roundRect">
            <a:avLst/>
          </a:prstGeom>
        </p:spPr>
        <p:txBody>
          <a:bodyPr wrap="none" rtlCol="0" anchor="ctr">
            <a:spAutoFit/>
          </a:bodyPr>
          <a:lstStyle/>
          <a:p>
            <a:pPr algn="ctr"/>
            <a:endParaRPr lang="fr-FR" dirty="0">
              <a:solidFill>
                <a:schemeClr val="tx1">
                  <a:lumMod val="50000"/>
                  <a:lumOff val="50000"/>
                </a:schemeClr>
              </a:solidFill>
            </a:endParaRPr>
          </a:p>
        </p:txBody>
      </p:sp>
      <p:sp>
        <p:nvSpPr>
          <p:cNvPr id="11" name="Organigramme : Alternative 10">
            <a:extLst>
              <a:ext uri="{FF2B5EF4-FFF2-40B4-BE49-F238E27FC236}">
                <a16:creationId xmlns:a16="http://schemas.microsoft.com/office/drawing/2014/main" id="{2EFFBC7F-32B9-2156-2C65-315308E0A753}"/>
              </a:ext>
            </a:extLst>
          </p:cNvPr>
          <p:cNvSpPr/>
          <p:nvPr/>
        </p:nvSpPr>
        <p:spPr>
          <a:xfrm>
            <a:off x="2530362" y="3811514"/>
            <a:ext cx="204383" cy="354925"/>
          </a:xfrm>
          <a:prstGeom prst="flowChartAlternateProcess">
            <a:avLst/>
          </a:prstGeom>
        </p:spPr>
        <p:txBody>
          <a:bodyPr wrap="none" rtlCol="0" anchor="ctr">
            <a:spAutoFit/>
          </a:bodyPr>
          <a:lstStyle/>
          <a:p>
            <a:pPr algn="ctr"/>
            <a:endParaRPr lang="fr-FR" dirty="0">
              <a:solidFill>
                <a:schemeClr val="tx1">
                  <a:lumMod val="50000"/>
                  <a:lumOff val="50000"/>
                </a:schemeClr>
              </a:solidFill>
            </a:endParaRPr>
          </a:p>
        </p:txBody>
      </p:sp>
      <p:sp>
        <p:nvSpPr>
          <p:cNvPr id="13" name="Rectangle à coins arrondis 12">
            <a:extLst>
              <a:ext uri="{FF2B5EF4-FFF2-40B4-BE49-F238E27FC236}">
                <a16:creationId xmlns:a16="http://schemas.microsoft.com/office/drawing/2014/main" id="{5FAECEB1-304F-717F-A74E-545E50B8328C}"/>
              </a:ext>
            </a:extLst>
          </p:cNvPr>
          <p:cNvSpPr/>
          <p:nvPr/>
        </p:nvSpPr>
        <p:spPr>
          <a:xfrm>
            <a:off x="3735992" y="4112702"/>
            <a:ext cx="204383" cy="354925"/>
          </a:xfrm>
          <a:prstGeom prst="roundRect">
            <a:avLst/>
          </a:prstGeom>
        </p:spPr>
        <p:txBody>
          <a:bodyPr wrap="none" rtlCol="0" anchor="ctr">
            <a:spAutoFit/>
          </a:bodyPr>
          <a:lstStyle/>
          <a:p>
            <a:pPr algn="ctr"/>
            <a:endParaRPr lang="fr-FR" dirty="0">
              <a:solidFill>
                <a:schemeClr val="tx1">
                  <a:lumMod val="50000"/>
                  <a:lumOff val="50000"/>
                </a:schemeClr>
              </a:solidFill>
            </a:endParaRPr>
          </a:p>
        </p:txBody>
      </p:sp>
    </p:spTree>
    <p:extLst>
      <p:ext uri="{BB962C8B-B14F-4D97-AF65-F5344CB8AC3E}">
        <p14:creationId xmlns:p14="http://schemas.microsoft.com/office/powerpoint/2010/main" val="392537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55F0F57-D680-4495-88A5-8779D7C51812}"/>
            </a:ext>
          </a:extLst>
        </p:cNvPr>
        <p:cNvGrpSpPr/>
        <p:nvPr/>
      </p:nvGrpSpPr>
      <p:grpSpPr>
        <a:xfrm>
          <a:off x="0" y="0"/>
          <a:ext cx="0" cy="0"/>
          <a:chOff x="0" y="0"/>
          <a:chExt cx="0" cy="0"/>
        </a:xfrm>
      </p:grpSpPr>
      <p:sp>
        <p:nvSpPr>
          <p:cNvPr id="17412" name="Text Box 6">
            <a:extLst>
              <a:ext uri="{FF2B5EF4-FFF2-40B4-BE49-F238E27FC236}">
                <a16:creationId xmlns:a16="http://schemas.microsoft.com/office/drawing/2014/main" id="{F28417E0-7010-D11F-F8DE-799C0B0C78A6}"/>
              </a:ext>
            </a:extLst>
          </p:cNvPr>
          <p:cNvSpPr txBox="1">
            <a:spLocks noChangeArrowheads="1"/>
          </p:cNvSpPr>
          <p:nvPr/>
        </p:nvSpPr>
        <p:spPr bwMode="auto">
          <a:xfrm>
            <a:off x="191344" y="2636912"/>
            <a:ext cx="11737304" cy="1651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50000"/>
              </a:spcBef>
              <a:buNone/>
            </a:pPr>
            <a:r>
              <a:rPr lang="fr-FR" sz="3600" dirty="0"/>
              <a:t>L’usage de l’IA par le PATIENT : un biais spéculaire, mais aussi révélateur</a:t>
            </a:r>
          </a:p>
        </p:txBody>
      </p:sp>
    </p:spTree>
    <p:extLst>
      <p:ext uri="{BB962C8B-B14F-4D97-AF65-F5344CB8AC3E}">
        <p14:creationId xmlns:p14="http://schemas.microsoft.com/office/powerpoint/2010/main" val="165006210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60648"/>
            <a:ext cx="10515600" cy="1325563"/>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fr-FR" sz="2800" b="1" kern="1200" dirty="0">
                <a:latin typeface="Calibri" pitchFamily="34" charset="0"/>
                <a:cs typeface="Calibri" panose="020F0502020204030204" pitchFamily="34" charset="0"/>
              </a:rPr>
              <a:t>L’IA : un interlocuteur « acceptable » et informatif, car pouvant être sollicité « juste pour savoir »</a:t>
            </a:r>
          </a:p>
        </p:txBody>
      </p:sp>
      <p:sp>
        <p:nvSpPr>
          <p:cNvPr id="3" name="Espace réservé du texte 2"/>
          <p:cNvSpPr>
            <a:spLocks noGrp="1"/>
          </p:cNvSpPr>
          <p:nvPr>
            <p:ph type="body" sz="quarter" idx="10"/>
          </p:nvPr>
        </p:nvSpPr>
        <p:spPr>
          <a:xfrm>
            <a:off x="335360" y="1628800"/>
            <a:ext cx="11665296" cy="4329112"/>
          </a:xfrm>
        </p:spPr>
        <p:txBody>
          <a:bodyPr/>
          <a:lstStyle/>
          <a:p>
            <a:pPr marL="342900" lvl="1" indent="-342900" defTabSz="-13873163" eaLnBrk="1" hangingPunct="1">
              <a:spcBef>
                <a:spcPts val="550"/>
              </a:spcBef>
              <a:buClr>
                <a:srgbClr val="FF6600"/>
              </a:buClr>
              <a:buSzPct val="90000"/>
              <a:buFont typeface="Wingdings" pitchFamily="2" charset="2"/>
              <a:buChar char="q"/>
              <a:defRPr/>
            </a:pPr>
            <a:r>
              <a:rPr lang="fr-FR" sz="2200" b="1" dirty="0">
                <a:solidFill>
                  <a:srgbClr val="E47200"/>
                </a:solidFill>
                <a:latin typeface="Calibri" pitchFamily="34" charset="0"/>
              </a:rPr>
              <a:t>De l’interrogation au dévoilement</a:t>
            </a:r>
          </a:p>
          <a:p>
            <a:pPr lvl="1" defTabSz="457200" eaLnBrk="1" fontAlgn="auto" hangingPunct="1">
              <a:lnSpc>
                <a:spcPct val="90000"/>
              </a:lnSpc>
              <a:spcBef>
                <a:spcPts val="500"/>
              </a:spcBef>
              <a:spcAft>
                <a:spcPts val="0"/>
              </a:spcAft>
              <a:buClr>
                <a:srgbClr val="000099"/>
              </a:buClr>
              <a:buSzPct val="70000"/>
              <a:buFont typeface="Wingdings" pitchFamily="2" charset="2"/>
              <a:buChar char=""/>
              <a:defRPr/>
            </a:pPr>
            <a:r>
              <a:rPr lang="fr-FR" sz="2000" kern="1200" dirty="0">
                <a:solidFill>
                  <a:srgbClr val="000000"/>
                </a:solidFill>
                <a:latin typeface="Calibri" pitchFamily="34" charset="0"/>
                <a:ea typeface="MS PGothic" pitchFamily="34" charset="-128"/>
                <a:cs typeface="Arial"/>
              </a:rPr>
              <a:t>Interroger l’IA, c’est déjà formuler ce qui, bien souvent, est de la nature diffuse de l’inconfort, de l’indicible, de la colère, du désarroi, de la certitude, de la crainte</a:t>
            </a:r>
          </a:p>
          <a:p>
            <a:pPr lvl="2" defTabSz="457200" eaLnBrk="1" hangingPunct="1">
              <a:lnSpc>
                <a:spcPct val="90000"/>
              </a:lnSpc>
              <a:spcBef>
                <a:spcPts val="500"/>
              </a:spcBef>
              <a:buClr>
                <a:srgbClr val="00B050"/>
              </a:buClr>
              <a:buSzPct val="70000"/>
              <a:buFont typeface="Wingdings" panose="05000000000000000000" pitchFamily="2" charset="2"/>
              <a:buChar char="v"/>
              <a:defRPr/>
            </a:pPr>
            <a:r>
              <a:rPr lang="fr-FR" sz="1800" kern="1200" dirty="0">
                <a:solidFill>
                  <a:srgbClr val="000000"/>
                </a:solidFill>
                <a:latin typeface="Calibri" pitchFamily="34" charset="0"/>
                <a:ea typeface="+mn-ea"/>
                <a:cs typeface="+mn-cs"/>
              </a:rPr>
              <a:t>Permet au patient de sortir du « globish mental » et de formuler des éléments de questionnement sur soi</a:t>
            </a:r>
          </a:p>
          <a:p>
            <a:pPr lvl="2" defTabSz="457200" eaLnBrk="1" hangingPunct="1">
              <a:lnSpc>
                <a:spcPct val="90000"/>
              </a:lnSpc>
              <a:spcBef>
                <a:spcPts val="500"/>
              </a:spcBef>
              <a:buClr>
                <a:srgbClr val="00B050"/>
              </a:buClr>
              <a:buSzPct val="70000"/>
              <a:buFont typeface="Wingdings" panose="05000000000000000000" pitchFamily="2" charset="2"/>
              <a:buChar char="v"/>
              <a:defRPr/>
            </a:pPr>
            <a:r>
              <a:rPr lang="fr-FR" sz="1800" kern="1200" dirty="0">
                <a:solidFill>
                  <a:srgbClr val="000000"/>
                </a:solidFill>
                <a:latin typeface="Calibri" pitchFamily="34" charset="0"/>
                <a:ea typeface="+mn-ea"/>
                <a:cs typeface="+mn-cs"/>
              </a:rPr>
              <a:t>Comme la méditation renvoie au Soi, l’IA nécessite d’y puiser un minimum</a:t>
            </a:r>
          </a:p>
          <a:p>
            <a:pPr lvl="2" defTabSz="457200" eaLnBrk="1" hangingPunct="1">
              <a:lnSpc>
                <a:spcPct val="90000"/>
              </a:lnSpc>
              <a:spcBef>
                <a:spcPts val="500"/>
              </a:spcBef>
              <a:buClr>
                <a:srgbClr val="00B050"/>
              </a:buClr>
              <a:buSzPct val="70000"/>
              <a:buFont typeface="Wingdings" panose="05000000000000000000" pitchFamily="2" charset="2"/>
              <a:buChar char="v"/>
              <a:defRPr/>
            </a:pPr>
            <a:r>
              <a:rPr lang="fr-FR" sz="1800" kern="1200" dirty="0">
                <a:solidFill>
                  <a:srgbClr val="000000"/>
                </a:solidFill>
                <a:latin typeface="Calibri" pitchFamily="34" charset="0"/>
                <a:ea typeface="+mn-ea"/>
                <a:cs typeface="+mn-cs"/>
              </a:rPr>
              <a:t>IA sollicite les représenter de l’altérité et d’attribuer une nature à son interlocuteur (toute puissante, </a:t>
            </a:r>
            <a:r>
              <a:rPr lang="fr-FR" sz="1800" kern="1200" dirty="0" err="1">
                <a:solidFill>
                  <a:srgbClr val="000000"/>
                </a:solidFill>
                <a:latin typeface="Calibri" pitchFamily="34" charset="0"/>
                <a:ea typeface="+mn-ea"/>
                <a:cs typeface="+mn-cs"/>
              </a:rPr>
              <a:t>sachante</a:t>
            </a:r>
            <a:r>
              <a:rPr lang="fr-FR" sz="1800" kern="1200" dirty="0">
                <a:solidFill>
                  <a:srgbClr val="000000"/>
                </a:solidFill>
                <a:latin typeface="Calibri" pitchFamily="34" charset="0"/>
                <a:ea typeface="+mn-ea"/>
                <a:cs typeface="+mn-cs"/>
              </a:rPr>
              <a:t>, machiavélique, indifférente, complotiste, …)</a:t>
            </a:r>
          </a:p>
          <a:p>
            <a:pPr lvl="2" defTabSz="457200" eaLnBrk="1" hangingPunct="1">
              <a:lnSpc>
                <a:spcPct val="90000"/>
              </a:lnSpc>
              <a:spcBef>
                <a:spcPts val="500"/>
              </a:spcBef>
              <a:buClr>
                <a:srgbClr val="00B050"/>
              </a:buClr>
              <a:buSzPct val="70000"/>
              <a:buFont typeface="Wingdings" panose="05000000000000000000" pitchFamily="2" charset="2"/>
              <a:buChar char="v"/>
              <a:defRPr/>
            </a:pPr>
            <a:r>
              <a:rPr lang="fr-FR" sz="1800" kern="1200" dirty="0">
                <a:solidFill>
                  <a:srgbClr val="000000"/>
                </a:solidFill>
                <a:latin typeface="Calibri" pitchFamily="34" charset="0"/>
                <a:ea typeface="+mn-ea"/>
                <a:cs typeface="+mn-cs"/>
              </a:rPr>
              <a:t>Cératines injonctions de l’IA sont plus faciles à suivre car sans jugement</a:t>
            </a:r>
          </a:p>
          <a:p>
            <a:pPr lvl="2" defTabSz="457200" eaLnBrk="1" hangingPunct="1">
              <a:lnSpc>
                <a:spcPct val="90000"/>
              </a:lnSpc>
              <a:spcBef>
                <a:spcPts val="500"/>
              </a:spcBef>
              <a:buClr>
                <a:srgbClr val="00B050"/>
              </a:buClr>
              <a:buSzPct val="70000"/>
              <a:buFont typeface="Wingdings" panose="05000000000000000000" pitchFamily="2" charset="2"/>
              <a:buChar char="v"/>
              <a:defRPr/>
            </a:pPr>
            <a:r>
              <a:rPr lang="fr-FR" sz="1800" kern="1200" dirty="0">
                <a:solidFill>
                  <a:srgbClr val="000000"/>
                </a:solidFill>
                <a:latin typeface="Calibri" pitchFamily="34" charset="0"/>
                <a:ea typeface="+mn-ea"/>
                <a:cs typeface="+mn-cs"/>
              </a:rPr>
              <a:t>Face au thérapeute, elle permet de trianguler grâce à un autre espace de questionnement et de réponse</a:t>
            </a:r>
          </a:p>
          <a:p>
            <a:pPr lvl="1" defTabSz="457200" eaLnBrk="1" fontAlgn="auto" hangingPunct="1">
              <a:lnSpc>
                <a:spcPct val="90000"/>
              </a:lnSpc>
              <a:spcBef>
                <a:spcPts val="500"/>
              </a:spcBef>
              <a:spcAft>
                <a:spcPts val="0"/>
              </a:spcAft>
              <a:buClr>
                <a:srgbClr val="000099"/>
              </a:buClr>
              <a:buSzPct val="70000"/>
              <a:buFont typeface="Wingdings" pitchFamily="2" charset="2"/>
              <a:buChar char=""/>
              <a:defRPr/>
            </a:pPr>
            <a:r>
              <a:rPr lang="fr-FR" sz="2000" kern="1200" dirty="0">
                <a:solidFill>
                  <a:srgbClr val="000000"/>
                </a:solidFill>
                <a:latin typeface="Calibri" pitchFamily="34" charset="0"/>
                <a:ea typeface="MS PGothic" pitchFamily="34" charset="-128"/>
                <a:cs typeface="Arial"/>
              </a:rPr>
              <a:t>L’IA devient un partenaire cognitif qui dévoile des fragments de comportements, de langage ou de données, suscitant parfois une reconnaissance (ou au contraire un décalage) qui peut renforcer ou altérer la perception de soi</a:t>
            </a:r>
          </a:p>
          <a:p>
            <a:pPr lvl="1" defTabSz="457200" eaLnBrk="1" fontAlgn="auto" hangingPunct="1">
              <a:lnSpc>
                <a:spcPct val="90000"/>
              </a:lnSpc>
              <a:spcBef>
                <a:spcPts val="500"/>
              </a:spcBef>
              <a:spcAft>
                <a:spcPts val="0"/>
              </a:spcAft>
              <a:buClr>
                <a:srgbClr val="000099"/>
              </a:buClr>
              <a:buSzPct val="70000"/>
              <a:buFont typeface="Wingdings" pitchFamily="2" charset="2"/>
              <a:buChar char=""/>
              <a:defRPr/>
            </a:pPr>
            <a:r>
              <a:rPr lang="fr-FR" sz="2000" kern="1200" dirty="0">
                <a:solidFill>
                  <a:srgbClr val="000000"/>
                </a:solidFill>
                <a:latin typeface="Calibri" pitchFamily="34" charset="0"/>
                <a:ea typeface="MS PGothic" pitchFamily="34" charset="-128"/>
                <a:cs typeface="Arial"/>
              </a:rPr>
              <a:t>La réponse de l’IA propose souvent en fin de réponse une autre interrogation, une proposition de synthèse qui montre que la question n’est pas épuisée</a:t>
            </a:r>
          </a:p>
          <a:p>
            <a:pPr>
              <a:lnSpc>
                <a:spcPct val="150000"/>
              </a:lnSpc>
            </a:pPr>
            <a:endParaRPr lang="fr-FR" dirty="0"/>
          </a:p>
        </p:txBody>
      </p:sp>
    </p:spTree>
    <p:extLst>
      <p:ext uri="{BB962C8B-B14F-4D97-AF65-F5344CB8AC3E}">
        <p14:creationId xmlns:p14="http://schemas.microsoft.com/office/powerpoint/2010/main" val="29602718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2A234-83B8-7E0E-D917-AE24030E51A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48CB1BF-9869-8615-165B-E4D334145B11}"/>
              </a:ext>
            </a:extLst>
          </p:cNvPr>
          <p:cNvSpPr>
            <a:spLocks noGrp="1"/>
          </p:cNvSpPr>
          <p:nvPr>
            <p:ph type="title"/>
          </p:nvPr>
        </p:nvSpPr>
        <p:spPr>
          <a:xfrm>
            <a:off x="838200" y="260648"/>
            <a:ext cx="10515600" cy="1325563"/>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fr-FR" sz="2800" b="1" kern="1200" dirty="0">
                <a:latin typeface="Calibri" pitchFamily="34" charset="0"/>
                <a:cs typeface="Calibri" panose="020F0502020204030204" pitchFamily="34" charset="0"/>
              </a:rPr>
              <a:t>L’IA : un miroir parfois déformant</a:t>
            </a:r>
          </a:p>
        </p:txBody>
      </p:sp>
      <p:sp>
        <p:nvSpPr>
          <p:cNvPr id="3" name="Espace réservé du texte 2">
            <a:extLst>
              <a:ext uri="{FF2B5EF4-FFF2-40B4-BE49-F238E27FC236}">
                <a16:creationId xmlns:a16="http://schemas.microsoft.com/office/drawing/2014/main" id="{7DC8EC47-5D05-A597-804E-1A20E114F0BD}"/>
              </a:ext>
            </a:extLst>
          </p:cNvPr>
          <p:cNvSpPr>
            <a:spLocks noGrp="1"/>
          </p:cNvSpPr>
          <p:nvPr>
            <p:ph type="body" sz="quarter" idx="10"/>
          </p:nvPr>
        </p:nvSpPr>
        <p:spPr>
          <a:xfrm>
            <a:off x="335360" y="1556792"/>
            <a:ext cx="11665296" cy="4329112"/>
          </a:xfrm>
        </p:spPr>
        <p:txBody>
          <a:bodyPr/>
          <a:lstStyle/>
          <a:p>
            <a:pPr marL="342900" lvl="1" indent="-342900" defTabSz="-13873163" eaLnBrk="1" hangingPunct="1">
              <a:spcBef>
                <a:spcPts val="550"/>
              </a:spcBef>
              <a:buClr>
                <a:srgbClr val="FF6600"/>
              </a:buClr>
              <a:buSzPct val="90000"/>
              <a:buFont typeface="Wingdings" pitchFamily="2" charset="2"/>
              <a:buChar char="q"/>
              <a:defRPr/>
            </a:pPr>
            <a:r>
              <a:rPr lang="fr-FR" sz="2200" b="1" dirty="0">
                <a:solidFill>
                  <a:srgbClr val="E47200"/>
                </a:solidFill>
                <a:latin typeface="Calibri" pitchFamily="34" charset="0"/>
              </a:rPr>
              <a:t>De l’interrogation au leurre</a:t>
            </a:r>
          </a:p>
          <a:p>
            <a:pPr lvl="1" defTabSz="457200" eaLnBrk="1" fontAlgn="auto" hangingPunct="1">
              <a:lnSpc>
                <a:spcPct val="90000"/>
              </a:lnSpc>
              <a:spcBef>
                <a:spcPts val="500"/>
              </a:spcBef>
              <a:spcAft>
                <a:spcPts val="0"/>
              </a:spcAft>
              <a:buClr>
                <a:srgbClr val="000099"/>
              </a:buClr>
              <a:buSzPct val="70000"/>
              <a:buFont typeface="Wingdings" pitchFamily="2" charset="2"/>
              <a:buChar char=""/>
              <a:defRPr/>
            </a:pPr>
            <a:r>
              <a:rPr lang="fr-FR" sz="2000" kern="1200" dirty="0">
                <a:solidFill>
                  <a:srgbClr val="000000"/>
                </a:solidFill>
                <a:latin typeface="Calibri" pitchFamily="34" charset="0"/>
                <a:ea typeface="MS PGothic" pitchFamily="34" charset="-128"/>
                <a:cs typeface="Arial"/>
              </a:rPr>
              <a:t>Une question jamais neutre</a:t>
            </a:r>
          </a:p>
          <a:p>
            <a:pPr lvl="2" defTabSz="457200" eaLnBrk="1" hangingPunct="1">
              <a:lnSpc>
                <a:spcPct val="90000"/>
              </a:lnSpc>
              <a:spcBef>
                <a:spcPts val="500"/>
              </a:spcBef>
              <a:buClr>
                <a:srgbClr val="00B050"/>
              </a:buClr>
              <a:buSzPct val="70000"/>
              <a:buFont typeface="Wingdings" panose="05000000000000000000" pitchFamily="2" charset="2"/>
              <a:buChar char="v"/>
              <a:defRPr/>
            </a:pPr>
            <a:r>
              <a:rPr lang="fr-FR" sz="1800" kern="1200" dirty="0">
                <a:solidFill>
                  <a:srgbClr val="000000"/>
                </a:solidFill>
                <a:latin typeface="Calibri" pitchFamily="34" charset="0"/>
                <a:ea typeface="+mn-ea"/>
                <a:cs typeface="+mn-cs"/>
              </a:rPr>
              <a:t>L’IA reçoit une demande déjà affectée par les atteintes affectives et cognitives du patient</a:t>
            </a:r>
          </a:p>
          <a:p>
            <a:pPr lvl="2" defTabSz="457200" eaLnBrk="1" hangingPunct="1">
              <a:lnSpc>
                <a:spcPct val="90000"/>
              </a:lnSpc>
              <a:spcBef>
                <a:spcPts val="500"/>
              </a:spcBef>
              <a:buClr>
                <a:srgbClr val="00B050"/>
              </a:buClr>
              <a:buSzPct val="70000"/>
              <a:buFont typeface="Wingdings" panose="05000000000000000000" pitchFamily="2" charset="2"/>
              <a:buChar char="v"/>
              <a:defRPr/>
            </a:pPr>
            <a:r>
              <a:rPr lang="fr-FR" sz="1800" kern="1200" dirty="0">
                <a:solidFill>
                  <a:srgbClr val="000000"/>
                </a:solidFill>
                <a:latin typeface="Calibri" pitchFamily="34" charset="0"/>
                <a:ea typeface="+mn-ea"/>
                <a:cs typeface="+mn-cs"/>
              </a:rPr>
              <a:t>Exemples : manichéisme, persécution, questionnement fermé confirmatoire, fausseté du jugement</a:t>
            </a:r>
          </a:p>
          <a:p>
            <a:pPr lvl="1" defTabSz="457200" eaLnBrk="1" fontAlgn="auto" hangingPunct="1">
              <a:lnSpc>
                <a:spcPct val="90000"/>
              </a:lnSpc>
              <a:spcBef>
                <a:spcPts val="500"/>
              </a:spcBef>
              <a:spcAft>
                <a:spcPts val="0"/>
              </a:spcAft>
              <a:buClr>
                <a:srgbClr val="000099"/>
              </a:buClr>
              <a:buSzPct val="70000"/>
              <a:buFont typeface="Wingdings" pitchFamily="2" charset="2"/>
              <a:buChar char=""/>
              <a:defRPr/>
            </a:pPr>
            <a:r>
              <a:rPr lang="fr-FR" sz="2000" kern="1200" dirty="0">
                <a:solidFill>
                  <a:srgbClr val="000000"/>
                </a:solidFill>
                <a:latin typeface="Calibri" pitchFamily="34" charset="0"/>
                <a:ea typeface="MS PGothic" pitchFamily="34" charset="-128"/>
                <a:cs typeface="Arial"/>
              </a:rPr>
              <a:t>Humanisation fantasmée de l’IA</a:t>
            </a:r>
          </a:p>
          <a:p>
            <a:pPr lvl="2" defTabSz="457200" eaLnBrk="1" hangingPunct="1">
              <a:lnSpc>
                <a:spcPct val="90000"/>
              </a:lnSpc>
              <a:spcBef>
                <a:spcPts val="500"/>
              </a:spcBef>
              <a:buClr>
                <a:srgbClr val="00B050"/>
              </a:buClr>
              <a:buSzPct val="70000"/>
              <a:buFont typeface="Wingdings" panose="05000000000000000000" pitchFamily="2" charset="2"/>
              <a:buChar char="v"/>
              <a:defRPr/>
            </a:pPr>
            <a:r>
              <a:rPr lang="fr-FR" sz="1800" kern="1200" dirty="0">
                <a:solidFill>
                  <a:srgbClr val="000000"/>
                </a:solidFill>
                <a:latin typeface="Calibri" pitchFamily="34" charset="0"/>
                <a:ea typeface="+mn-ea"/>
                <a:cs typeface="+mn-cs"/>
              </a:rPr>
              <a:t>Projection d’une figure toute-puissante, parentale ou persécutrice</a:t>
            </a:r>
          </a:p>
          <a:p>
            <a:pPr lvl="2" defTabSz="457200" eaLnBrk="1" hangingPunct="1">
              <a:lnSpc>
                <a:spcPct val="90000"/>
              </a:lnSpc>
              <a:spcBef>
                <a:spcPts val="500"/>
              </a:spcBef>
              <a:buClr>
                <a:srgbClr val="00B050"/>
              </a:buClr>
              <a:buSzPct val="70000"/>
              <a:buFont typeface="Wingdings" panose="05000000000000000000" pitchFamily="2" charset="2"/>
              <a:buChar char="v"/>
              <a:defRPr/>
            </a:pPr>
            <a:r>
              <a:rPr lang="fr-FR" sz="1800" kern="1200" dirty="0">
                <a:solidFill>
                  <a:srgbClr val="000000"/>
                </a:solidFill>
                <a:latin typeface="Calibri" pitchFamily="34" charset="0"/>
                <a:ea typeface="+mn-ea"/>
                <a:cs typeface="+mn-cs"/>
              </a:rPr>
              <a:t>Confusion possible entre outil technique et interlocuteur humain</a:t>
            </a:r>
          </a:p>
          <a:p>
            <a:pPr lvl="1" defTabSz="457200" eaLnBrk="1" fontAlgn="auto" hangingPunct="1">
              <a:lnSpc>
                <a:spcPct val="90000"/>
              </a:lnSpc>
              <a:spcBef>
                <a:spcPts val="500"/>
              </a:spcBef>
              <a:spcAft>
                <a:spcPts val="0"/>
              </a:spcAft>
              <a:buClr>
                <a:srgbClr val="000099"/>
              </a:buClr>
              <a:buSzPct val="70000"/>
              <a:buFont typeface="Wingdings" pitchFamily="2" charset="2"/>
              <a:buChar char=""/>
              <a:defRPr/>
            </a:pPr>
            <a:r>
              <a:rPr lang="fr-FR" sz="2000" kern="1200" dirty="0">
                <a:solidFill>
                  <a:srgbClr val="000000"/>
                </a:solidFill>
                <a:latin typeface="Calibri" pitchFamily="34" charset="0"/>
                <a:ea typeface="MS PGothic" pitchFamily="34" charset="-128"/>
                <a:cs typeface="Arial"/>
              </a:rPr>
              <a:t>Réponses décontextualisées</a:t>
            </a:r>
          </a:p>
          <a:p>
            <a:pPr lvl="2" defTabSz="457200" eaLnBrk="1" hangingPunct="1">
              <a:lnSpc>
                <a:spcPct val="90000"/>
              </a:lnSpc>
              <a:spcBef>
                <a:spcPts val="500"/>
              </a:spcBef>
              <a:buClr>
                <a:srgbClr val="00B050"/>
              </a:buClr>
              <a:buSzPct val="70000"/>
              <a:buFont typeface="Wingdings" panose="05000000000000000000" pitchFamily="2" charset="2"/>
              <a:buChar char="v"/>
              <a:defRPr/>
            </a:pPr>
            <a:r>
              <a:rPr lang="fr-FR" sz="1800" kern="1200" dirty="0">
                <a:solidFill>
                  <a:srgbClr val="000000"/>
                </a:solidFill>
                <a:latin typeface="Calibri" pitchFamily="34" charset="0"/>
                <a:ea typeface="+mn-ea"/>
                <a:cs typeface="+mn-cs"/>
              </a:rPr>
              <a:t>L’IA ne saisit pas toujours la logique des enchaînements de questionnements successifs</a:t>
            </a:r>
          </a:p>
          <a:p>
            <a:pPr lvl="1" defTabSz="457200" eaLnBrk="1" fontAlgn="auto" hangingPunct="1">
              <a:lnSpc>
                <a:spcPct val="90000"/>
              </a:lnSpc>
              <a:spcBef>
                <a:spcPts val="500"/>
              </a:spcBef>
              <a:spcAft>
                <a:spcPts val="0"/>
              </a:spcAft>
              <a:buClr>
                <a:srgbClr val="000099"/>
              </a:buClr>
              <a:buSzPct val="70000"/>
              <a:buFont typeface="Wingdings" pitchFamily="2" charset="2"/>
              <a:buChar char=""/>
              <a:defRPr/>
            </a:pPr>
            <a:r>
              <a:rPr lang="fr-FR" sz="2000" kern="1200" dirty="0">
                <a:solidFill>
                  <a:srgbClr val="000000"/>
                </a:solidFill>
                <a:latin typeface="Calibri" pitchFamily="34" charset="0"/>
                <a:ea typeface="MS PGothic" pitchFamily="34" charset="-128"/>
                <a:cs typeface="Arial"/>
              </a:rPr>
              <a:t>Risques cliniques ; ce qui peut améliorer peut aussi nuire</a:t>
            </a:r>
          </a:p>
          <a:p>
            <a:pPr lvl="2" defTabSz="457200" eaLnBrk="1" hangingPunct="1">
              <a:lnSpc>
                <a:spcPct val="90000"/>
              </a:lnSpc>
              <a:spcBef>
                <a:spcPts val="500"/>
              </a:spcBef>
              <a:buClr>
                <a:srgbClr val="00B050"/>
              </a:buClr>
              <a:buSzPct val="70000"/>
              <a:buFont typeface="Wingdings" panose="05000000000000000000" pitchFamily="2" charset="2"/>
              <a:buChar char="v"/>
              <a:defRPr/>
            </a:pPr>
            <a:r>
              <a:rPr lang="fr-FR" sz="1800" kern="1200" dirty="0">
                <a:solidFill>
                  <a:srgbClr val="000000"/>
                </a:solidFill>
                <a:latin typeface="Calibri" pitchFamily="34" charset="0"/>
                <a:ea typeface="+mn-ea"/>
                <a:cs typeface="+mn-cs"/>
              </a:rPr>
              <a:t>Amplification des symptômes par succession confirmatoire</a:t>
            </a:r>
          </a:p>
          <a:p>
            <a:pPr lvl="2" defTabSz="457200" eaLnBrk="1" hangingPunct="1">
              <a:lnSpc>
                <a:spcPct val="90000"/>
              </a:lnSpc>
              <a:spcBef>
                <a:spcPts val="500"/>
              </a:spcBef>
              <a:buClr>
                <a:srgbClr val="00B050"/>
              </a:buClr>
              <a:buSzPct val="70000"/>
              <a:buFont typeface="Wingdings" panose="05000000000000000000" pitchFamily="2" charset="2"/>
              <a:buChar char="v"/>
              <a:defRPr/>
            </a:pPr>
            <a:r>
              <a:rPr lang="fr-FR" sz="1800" kern="1200" dirty="0">
                <a:solidFill>
                  <a:srgbClr val="000000"/>
                </a:solidFill>
                <a:latin typeface="Calibri" pitchFamily="34" charset="0"/>
                <a:ea typeface="+mn-ea"/>
                <a:cs typeface="+mn-cs"/>
              </a:rPr>
              <a:t>Dépendance « parentale » à l’IA</a:t>
            </a:r>
          </a:p>
          <a:p>
            <a:pPr lvl="2" defTabSz="457200" eaLnBrk="1" hangingPunct="1">
              <a:lnSpc>
                <a:spcPct val="90000"/>
              </a:lnSpc>
              <a:spcBef>
                <a:spcPts val="500"/>
              </a:spcBef>
              <a:buClr>
                <a:srgbClr val="00B050"/>
              </a:buClr>
              <a:buSzPct val="70000"/>
              <a:buFont typeface="Wingdings" panose="05000000000000000000" pitchFamily="2" charset="2"/>
              <a:buChar char="v"/>
              <a:defRPr/>
            </a:pPr>
            <a:r>
              <a:rPr lang="fr-FR" sz="1800" kern="1200" dirty="0">
                <a:solidFill>
                  <a:srgbClr val="000000"/>
                </a:solidFill>
                <a:latin typeface="Calibri" pitchFamily="34" charset="0"/>
                <a:ea typeface="+mn-ea"/>
                <a:cs typeface="+mn-cs"/>
              </a:rPr>
              <a:t>Entrave à l’action par excès de quête de réassurance</a:t>
            </a:r>
          </a:p>
          <a:p>
            <a:pPr lvl="2" defTabSz="457200" eaLnBrk="1" hangingPunct="1">
              <a:lnSpc>
                <a:spcPct val="90000"/>
              </a:lnSpc>
              <a:spcBef>
                <a:spcPts val="500"/>
              </a:spcBef>
              <a:buClr>
                <a:srgbClr val="00B050"/>
              </a:buClr>
              <a:buSzPct val="70000"/>
              <a:buFont typeface="Wingdings" panose="05000000000000000000" pitchFamily="2" charset="2"/>
              <a:buChar char="v"/>
              <a:defRPr/>
            </a:pPr>
            <a:endParaRPr lang="fr-FR" sz="1800" kern="1200" dirty="0">
              <a:solidFill>
                <a:srgbClr val="000000"/>
              </a:solidFill>
              <a:latin typeface="Calibri" pitchFamily="34" charset="0"/>
              <a:ea typeface="+mn-ea"/>
              <a:cs typeface="+mn-cs"/>
            </a:endParaRPr>
          </a:p>
          <a:p>
            <a:pPr>
              <a:lnSpc>
                <a:spcPct val="150000"/>
              </a:lnSpc>
            </a:pPr>
            <a:endParaRPr lang="fr-FR" dirty="0"/>
          </a:p>
        </p:txBody>
      </p:sp>
    </p:spTree>
    <p:extLst>
      <p:ext uri="{BB962C8B-B14F-4D97-AF65-F5344CB8AC3E}">
        <p14:creationId xmlns:p14="http://schemas.microsoft.com/office/powerpoint/2010/main" val="34834173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B5551D8-5966-E87B-702D-F3492B474E50}"/>
            </a:ext>
          </a:extLst>
        </p:cNvPr>
        <p:cNvGrpSpPr/>
        <p:nvPr/>
      </p:nvGrpSpPr>
      <p:grpSpPr>
        <a:xfrm>
          <a:off x="0" y="0"/>
          <a:ext cx="0" cy="0"/>
          <a:chOff x="0" y="0"/>
          <a:chExt cx="0" cy="0"/>
        </a:xfrm>
      </p:grpSpPr>
      <p:sp>
        <p:nvSpPr>
          <p:cNvPr id="17412" name="Text Box 6">
            <a:extLst>
              <a:ext uri="{FF2B5EF4-FFF2-40B4-BE49-F238E27FC236}">
                <a16:creationId xmlns:a16="http://schemas.microsoft.com/office/drawing/2014/main" id="{60AAB62D-0B14-A060-050E-CDF6449D4118}"/>
              </a:ext>
            </a:extLst>
          </p:cNvPr>
          <p:cNvSpPr txBox="1">
            <a:spLocks noChangeArrowheads="1"/>
          </p:cNvSpPr>
          <p:nvPr/>
        </p:nvSpPr>
        <p:spPr bwMode="auto">
          <a:xfrm>
            <a:off x="191344" y="2636912"/>
            <a:ext cx="11737304" cy="1651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50000"/>
              </a:spcBef>
              <a:buNone/>
            </a:pPr>
            <a:r>
              <a:rPr lang="fr-FR" sz="3600" dirty="0"/>
              <a:t>L’usage de l’IA par le SOIGNANT : complémentarité ou concurrence ?</a:t>
            </a:r>
          </a:p>
        </p:txBody>
      </p:sp>
    </p:spTree>
    <p:extLst>
      <p:ext uri="{BB962C8B-B14F-4D97-AF65-F5344CB8AC3E}">
        <p14:creationId xmlns:p14="http://schemas.microsoft.com/office/powerpoint/2010/main" val="301178866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F790E-0DC3-9756-3B10-48F8C4DB6AA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71CCC1D-B898-8F7B-FA49-B3A8EF4C531B}"/>
              </a:ext>
            </a:extLst>
          </p:cNvPr>
          <p:cNvSpPr>
            <a:spLocks noGrp="1"/>
          </p:cNvSpPr>
          <p:nvPr>
            <p:ph type="title"/>
          </p:nvPr>
        </p:nvSpPr>
        <p:spPr>
          <a:xfrm>
            <a:off x="838200" y="116632"/>
            <a:ext cx="10515600" cy="1325563"/>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fr-FR" sz="2800" b="1" kern="1200" dirty="0">
                <a:latin typeface="Calibri" pitchFamily="34" charset="0"/>
                <a:cs typeface="Calibri" panose="020F0502020204030204" pitchFamily="34" charset="0"/>
              </a:rPr>
              <a:t>L’IA : compétition, complémentarité et bouleversement</a:t>
            </a:r>
          </a:p>
        </p:txBody>
      </p:sp>
      <p:sp>
        <p:nvSpPr>
          <p:cNvPr id="3" name="Espace réservé du texte 2">
            <a:extLst>
              <a:ext uri="{FF2B5EF4-FFF2-40B4-BE49-F238E27FC236}">
                <a16:creationId xmlns:a16="http://schemas.microsoft.com/office/drawing/2014/main" id="{74470F72-02E9-4DB4-E883-9296F74389FA}"/>
              </a:ext>
            </a:extLst>
          </p:cNvPr>
          <p:cNvSpPr>
            <a:spLocks noGrp="1"/>
          </p:cNvSpPr>
          <p:nvPr>
            <p:ph type="body" sz="quarter" idx="10"/>
          </p:nvPr>
        </p:nvSpPr>
        <p:spPr>
          <a:xfrm>
            <a:off x="335360" y="1700808"/>
            <a:ext cx="11665296" cy="4329112"/>
          </a:xfrm>
        </p:spPr>
        <p:txBody>
          <a:bodyPr/>
          <a:lstStyle/>
          <a:p>
            <a:pPr marL="342900" lvl="1" indent="-342900" defTabSz="-13873163" eaLnBrk="1" hangingPunct="1">
              <a:lnSpc>
                <a:spcPct val="90000"/>
              </a:lnSpc>
              <a:spcBef>
                <a:spcPts val="550"/>
              </a:spcBef>
              <a:buClr>
                <a:srgbClr val="FF6600"/>
              </a:buClr>
              <a:buSzPct val="90000"/>
              <a:buFont typeface="Wingdings" pitchFamily="2" charset="2"/>
              <a:buChar char="q"/>
              <a:defRPr/>
            </a:pPr>
            <a:r>
              <a:rPr lang="fr-FR" sz="2200" b="1" dirty="0">
                <a:solidFill>
                  <a:srgbClr val="E47200"/>
                </a:solidFill>
                <a:latin typeface="Calibri" pitchFamily="34" charset="0"/>
              </a:rPr>
              <a:t>La tentation de la concurrence</a:t>
            </a:r>
          </a:p>
          <a:p>
            <a:pPr lvl="1" defTabSz="457200" eaLnBrk="1" fontAlgn="auto" hangingPunct="1">
              <a:lnSpc>
                <a:spcPct val="90000"/>
              </a:lnSpc>
              <a:spcBef>
                <a:spcPts val="500"/>
              </a:spcBef>
              <a:spcAft>
                <a:spcPts val="0"/>
              </a:spcAft>
              <a:buClr>
                <a:srgbClr val="000099"/>
              </a:buClr>
              <a:buSzPct val="70000"/>
              <a:buFont typeface="Wingdings" pitchFamily="2" charset="2"/>
              <a:buChar char=""/>
              <a:defRPr/>
            </a:pPr>
            <a:r>
              <a:rPr lang="fr-FR" sz="2000" kern="1200" dirty="0">
                <a:solidFill>
                  <a:srgbClr val="000000"/>
                </a:solidFill>
                <a:latin typeface="Calibri" pitchFamily="34" charset="0"/>
                <a:ea typeface="MS PGothic" pitchFamily="34" charset="-128"/>
                <a:cs typeface="Arial"/>
              </a:rPr>
              <a:t>Le savoir encyclopédique de l’IA, actualisé, est bien plus important que celui d’un clinicien seul</a:t>
            </a:r>
          </a:p>
          <a:p>
            <a:pPr lvl="1" defTabSz="457200" eaLnBrk="1" fontAlgn="auto" hangingPunct="1">
              <a:lnSpc>
                <a:spcPct val="90000"/>
              </a:lnSpc>
              <a:spcBef>
                <a:spcPts val="500"/>
              </a:spcBef>
              <a:spcAft>
                <a:spcPts val="0"/>
              </a:spcAft>
              <a:buClr>
                <a:srgbClr val="000099"/>
              </a:buClr>
              <a:buSzPct val="70000"/>
              <a:buFont typeface="Wingdings" pitchFamily="2" charset="2"/>
              <a:buChar char=""/>
              <a:defRPr/>
            </a:pPr>
            <a:r>
              <a:rPr lang="fr-FR" sz="2000" kern="1200" dirty="0">
                <a:solidFill>
                  <a:srgbClr val="000000"/>
                </a:solidFill>
                <a:latin typeface="Calibri" pitchFamily="34" charset="0"/>
                <a:ea typeface="MS PGothic" pitchFamily="34" charset="-128"/>
                <a:cs typeface="Arial"/>
              </a:rPr>
              <a:t>Risque perçu de dévalorisation du rôle du soignant, voire de remplacement</a:t>
            </a:r>
          </a:p>
          <a:p>
            <a:pPr lvl="2" defTabSz="457200" eaLnBrk="1" hangingPunct="1">
              <a:lnSpc>
                <a:spcPct val="90000"/>
              </a:lnSpc>
              <a:spcBef>
                <a:spcPts val="500"/>
              </a:spcBef>
              <a:buClr>
                <a:srgbClr val="00B050"/>
              </a:buClr>
              <a:buSzPct val="70000"/>
              <a:buFont typeface="Wingdings" panose="05000000000000000000" pitchFamily="2" charset="2"/>
              <a:buChar char="v"/>
              <a:defRPr/>
            </a:pPr>
            <a:r>
              <a:rPr lang="fr-FR" sz="1800" kern="1200" dirty="0">
                <a:solidFill>
                  <a:srgbClr val="000000"/>
                </a:solidFill>
                <a:latin typeface="Calibri" pitchFamily="34" charset="0"/>
                <a:ea typeface="+mn-ea"/>
                <a:cs typeface="+mn-cs"/>
              </a:rPr>
              <a:t>L’IA n’a ni incarnation, ni empathie, ni intuition clinique, ni expérience vécue du soin</a:t>
            </a:r>
          </a:p>
          <a:p>
            <a:pPr lvl="2" defTabSz="457200" eaLnBrk="1" hangingPunct="1">
              <a:lnSpc>
                <a:spcPct val="90000"/>
              </a:lnSpc>
              <a:spcBef>
                <a:spcPts val="500"/>
              </a:spcBef>
              <a:buClr>
                <a:srgbClr val="00B050"/>
              </a:buClr>
              <a:buSzPct val="70000"/>
              <a:buFont typeface="Wingdings" panose="05000000000000000000" pitchFamily="2" charset="2"/>
              <a:buChar char="v"/>
              <a:defRPr/>
            </a:pPr>
            <a:r>
              <a:rPr lang="fr-FR" sz="1800" kern="1200" dirty="0">
                <a:solidFill>
                  <a:srgbClr val="000000"/>
                </a:solidFill>
                <a:latin typeface="Calibri" pitchFamily="34" charset="0"/>
                <a:ea typeface="+mn-ea"/>
                <a:cs typeface="+mn-cs"/>
              </a:rPr>
              <a:t>Le clinicien conserve une valeur irremplaçable : relation humaine, contextualisation, travail du singulier sur les enjeux irrationnels ou personnels, notamment pour l’observance</a:t>
            </a:r>
          </a:p>
          <a:p>
            <a:pPr lvl="1" defTabSz="457200" eaLnBrk="1" fontAlgn="auto" hangingPunct="1">
              <a:lnSpc>
                <a:spcPct val="90000"/>
              </a:lnSpc>
              <a:spcBef>
                <a:spcPts val="500"/>
              </a:spcBef>
              <a:spcAft>
                <a:spcPts val="0"/>
              </a:spcAft>
              <a:buClr>
                <a:srgbClr val="000099"/>
              </a:buClr>
              <a:buSzPct val="70000"/>
              <a:buFont typeface="Wingdings" pitchFamily="2" charset="2"/>
              <a:buChar char=""/>
              <a:defRPr/>
            </a:pPr>
            <a:endParaRPr lang="fr-FR" sz="800" kern="1200" dirty="0">
              <a:solidFill>
                <a:srgbClr val="000000"/>
              </a:solidFill>
              <a:latin typeface="Calibri" pitchFamily="34" charset="0"/>
              <a:ea typeface="MS PGothic" pitchFamily="34" charset="-128"/>
              <a:cs typeface="Arial"/>
            </a:endParaRPr>
          </a:p>
          <a:p>
            <a:pPr marL="342900" lvl="1" indent="-342900" defTabSz="-13873163" eaLnBrk="1" hangingPunct="1">
              <a:lnSpc>
                <a:spcPct val="90000"/>
              </a:lnSpc>
              <a:spcBef>
                <a:spcPts val="550"/>
              </a:spcBef>
              <a:buClr>
                <a:srgbClr val="FF6600"/>
              </a:buClr>
              <a:buSzPct val="90000"/>
              <a:buFont typeface="Wingdings" pitchFamily="2" charset="2"/>
              <a:buChar char="q"/>
              <a:defRPr/>
            </a:pPr>
            <a:r>
              <a:rPr lang="fr-FR" sz="2200" b="1" dirty="0">
                <a:solidFill>
                  <a:srgbClr val="E47200"/>
                </a:solidFill>
                <a:latin typeface="Calibri" pitchFamily="34" charset="0"/>
              </a:rPr>
              <a:t>La réalité de la complémentarité</a:t>
            </a:r>
          </a:p>
          <a:p>
            <a:pPr lvl="1" defTabSz="457200" eaLnBrk="1" fontAlgn="auto" hangingPunct="1">
              <a:lnSpc>
                <a:spcPct val="90000"/>
              </a:lnSpc>
              <a:spcBef>
                <a:spcPts val="500"/>
              </a:spcBef>
              <a:spcAft>
                <a:spcPts val="0"/>
              </a:spcAft>
              <a:buClr>
                <a:srgbClr val="000099"/>
              </a:buClr>
              <a:buSzPct val="70000"/>
              <a:buFont typeface="Wingdings" pitchFamily="2" charset="2"/>
              <a:buChar char=""/>
              <a:defRPr/>
            </a:pPr>
            <a:r>
              <a:rPr lang="fr-FR" sz="2000" kern="1200" dirty="0">
                <a:solidFill>
                  <a:srgbClr val="000000"/>
                </a:solidFill>
                <a:latin typeface="Calibri" pitchFamily="34" charset="0"/>
                <a:ea typeface="MS PGothic" pitchFamily="34" charset="-128"/>
                <a:cs typeface="Arial"/>
              </a:rPr>
              <a:t>L’IA permet d’accéder à des registres de savoir dont le clinicien ou le chercheur n’ont pas connaissance ou accès</a:t>
            </a:r>
          </a:p>
          <a:p>
            <a:pPr lvl="1" defTabSz="457200" eaLnBrk="1" fontAlgn="auto" hangingPunct="1">
              <a:lnSpc>
                <a:spcPct val="90000"/>
              </a:lnSpc>
              <a:spcBef>
                <a:spcPts val="500"/>
              </a:spcBef>
              <a:spcAft>
                <a:spcPts val="0"/>
              </a:spcAft>
              <a:buClr>
                <a:srgbClr val="000099"/>
              </a:buClr>
              <a:buSzPct val="70000"/>
              <a:buFont typeface="Wingdings" pitchFamily="2" charset="2"/>
              <a:buChar char=""/>
              <a:defRPr/>
            </a:pPr>
            <a:r>
              <a:rPr lang="fr-FR" sz="2000" kern="1200" dirty="0">
                <a:solidFill>
                  <a:srgbClr val="000000"/>
                </a:solidFill>
                <a:latin typeface="Calibri" pitchFamily="34" charset="0"/>
                <a:ea typeface="MS PGothic" pitchFamily="34" charset="-128"/>
                <a:cs typeface="Arial"/>
              </a:rPr>
              <a:t>Elle constitue par son interrogation un espace dialectique et de réflexion qui suit les mêmes cheminements que décrits pour le patient</a:t>
            </a:r>
          </a:p>
          <a:p>
            <a:pPr marL="0" lvl="1" indent="0" defTabSz="-13873163" eaLnBrk="1" hangingPunct="1">
              <a:lnSpc>
                <a:spcPct val="90000"/>
              </a:lnSpc>
              <a:spcBef>
                <a:spcPts val="550"/>
              </a:spcBef>
              <a:buClr>
                <a:srgbClr val="FF6600"/>
              </a:buClr>
              <a:buSzPct val="90000"/>
              <a:buNone/>
              <a:defRPr/>
            </a:pPr>
            <a:endParaRPr lang="fr-FR" sz="2200" b="1" dirty="0">
              <a:solidFill>
                <a:srgbClr val="E47200"/>
              </a:solidFill>
              <a:latin typeface="Calibri" pitchFamily="34" charset="0"/>
            </a:endParaRPr>
          </a:p>
          <a:p>
            <a:pPr>
              <a:lnSpc>
                <a:spcPct val="150000"/>
              </a:lnSpc>
            </a:pPr>
            <a:endParaRPr lang="fr-FR" dirty="0"/>
          </a:p>
        </p:txBody>
      </p:sp>
    </p:spTree>
    <p:extLst>
      <p:ext uri="{BB962C8B-B14F-4D97-AF65-F5344CB8AC3E}">
        <p14:creationId xmlns:p14="http://schemas.microsoft.com/office/powerpoint/2010/main" val="236819145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F217A-5168-3B57-3D9E-9AB07B55F2E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F353192-BDE4-E1C2-1AAC-7E263D3DF910}"/>
              </a:ext>
            </a:extLst>
          </p:cNvPr>
          <p:cNvSpPr>
            <a:spLocks noGrp="1"/>
          </p:cNvSpPr>
          <p:nvPr>
            <p:ph type="title"/>
          </p:nvPr>
        </p:nvSpPr>
        <p:spPr>
          <a:xfrm>
            <a:off x="838200" y="260648"/>
            <a:ext cx="10515600" cy="1325563"/>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fr-FR" sz="2800" b="1" kern="1200" dirty="0">
                <a:latin typeface="Calibri" pitchFamily="34" charset="0"/>
                <a:cs typeface="Calibri" panose="020F0502020204030204" pitchFamily="34" charset="0"/>
              </a:rPr>
              <a:t>Le savoir encyclopédique (mais limité) de l’IA</a:t>
            </a:r>
          </a:p>
        </p:txBody>
      </p:sp>
      <p:sp>
        <p:nvSpPr>
          <p:cNvPr id="3" name="Espace réservé du texte 2">
            <a:extLst>
              <a:ext uri="{FF2B5EF4-FFF2-40B4-BE49-F238E27FC236}">
                <a16:creationId xmlns:a16="http://schemas.microsoft.com/office/drawing/2014/main" id="{DC7DCEAF-E04F-CF4C-CD82-DC2201E2CFEE}"/>
              </a:ext>
            </a:extLst>
          </p:cNvPr>
          <p:cNvSpPr>
            <a:spLocks noGrp="1"/>
          </p:cNvSpPr>
          <p:nvPr>
            <p:ph type="body" sz="quarter" idx="10"/>
          </p:nvPr>
        </p:nvSpPr>
        <p:spPr>
          <a:xfrm>
            <a:off x="263352" y="1556792"/>
            <a:ext cx="11665296" cy="4329112"/>
          </a:xfrm>
        </p:spPr>
        <p:txBody>
          <a:bodyPr/>
          <a:lstStyle/>
          <a:p>
            <a:pPr marL="342900" lvl="1" indent="-342900" defTabSz="-13873163" eaLnBrk="1" hangingPunct="1">
              <a:lnSpc>
                <a:spcPct val="90000"/>
              </a:lnSpc>
              <a:spcBef>
                <a:spcPts val="550"/>
              </a:spcBef>
              <a:buClr>
                <a:srgbClr val="FF6600"/>
              </a:buClr>
              <a:buSzPct val="90000"/>
              <a:buFont typeface="Wingdings" pitchFamily="2" charset="2"/>
              <a:buChar char="q"/>
              <a:defRPr/>
            </a:pPr>
            <a:r>
              <a:rPr lang="fr-FR" sz="2200" b="1" dirty="0">
                <a:solidFill>
                  <a:srgbClr val="E47200"/>
                </a:solidFill>
                <a:latin typeface="Calibri" pitchFamily="34" charset="0"/>
              </a:rPr>
              <a:t>Forces</a:t>
            </a:r>
          </a:p>
          <a:p>
            <a:pPr lvl="1" defTabSz="457200" eaLnBrk="1" fontAlgn="auto" hangingPunct="1">
              <a:lnSpc>
                <a:spcPct val="90000"/>
              </a:lnSpc>
              <a:spcBef>
                <a:spcPts val="500"/>
              </a:spcBef>
              <a:spcAft>
                <a:spcPts val="0"/>
              </a:spcAft>
              <a:buClr>
                <a:srgbClr val="000099"/>
              </a:buClr>
              <a:buSzPct val="70000"/>
              <a:buFont typeface="Wingdings" pitchFamily="2" charset="2"/>
              <a:buChar char=""/>
              <a:defRPr/>
            </a:pPr>
            <a:r>
              <a:rPr lang="fr-FR" sz="2000" kern="1200" dirty="0">
                <a:solidFill>
                  <a:srgbClr val="000000"/>
                </a:solidFill>
                <a:latin typeface="Calibri" pitchFamily="34" charset="0"/>
                <a:ea typeface="MS PGothic" pitchFamily="34" charset="-128"/>
                <a:cs typeface="Arial"/>
              </a:rPr>
              <a:t>Corpus massif : essais cliniques et cohortes</a:t>
            </a:r>
          </a:p>
          <a:p>
            <a:pPr lvl="1" defTabSz="457200" eaLnBrk="1" fontAlgn="auto" hangingPunct="1">
              <a:lnSpc>
                <a:spcPct val="90000"/>
              </a:lnSpc>
              <a:spcBef>
                <a:spcPts val="500"/>
              </a:spcBef>
              <a:spcAft>
                <a:spcPts val="0"/>
              </a:spcAft>
              <a:buClr>
                <a:srgbClr val="000099"/>
              </a:buClr>
              <a:buSzPct val="70000"/>
              <a:buFont typeface="Wingdings" pitchFamily="2" charset="2"/>
              <a:buChar char=""/>
              <a:defRPr/>
            </a:pPr>
            <a:r>
              <a:rPr lang="fr-FR" sz="2000" kern="1200" dirty="0">
                <a:solidFill>
                  <a:srgbClr val="000000"/>
                </a:solidFill>
                <a:latin typeface="Calibri" pitchFamily="34" charset="0"/>
                <a:ea typeface="MS PGothic" pitchFamily="34" charset="-128"/>
                <a:cs typeface="Arial"/>
              </a:rPr>
              <a:t>Apparente diversité des études</a:t>
            </a:r>
          </a:p>
          <a:p>
            <a:pPr lvl="1" defTabSz="457200" eaLnBrk="1" fontAlgn="auto" hangingPunct="1">
              <a:lnSpc>
                <a:spcPct val="90000"/>
              </a:lnSpc>
              <a:spcBef>
                <a:spcPts val="500"/>
              </a:spcBef>
              <a:spcAft>
                <a:spcPts val="0"/>
              </a:spcAft>
              <a:buClr>
                <a:srgbClr val="000099"/>
              </a:buClr>
              <a:buSzPct val="70000"/>
              <a:buFont typeface="Wingdings" pitchFamily="2" charset="2"/>
              <a:buChar char=""/>
              <a:defRPr/>
            </a:pPr>
            <a:endParaRPr lang="fr-FR" sz="800" kern="1200" dirty="0">
              <a:solidFill>
                <a:srgbClr val="000000"/>
              </a:solidFill>
              <a:latin typeface="Calibri" pitchFamily="34" charset="0"/>
              <a:ea typeface="MS PGothic" pitchFamily="34" charset="-128"/>
              <a:cs typeface="Arial"/>
            </a:endParaRPr>
          </a:p>
          <a:p>
            <a:pPr marL="342900" lvl="1" indent="-342900" defTabSz="-13873163" eaLnBrk="1" hangingPunct="1">
              <a:lnSpc>
                <a:spcPct val="90000"/>
              </a:lnSpc>
              <a:spcBef>
                <a:spcPts val="550"/>
              </a:spcBef>
              <a:buClr>
                <a:srgbClr val="FF6600"/>
              </a:buClr>
              <a:buSzPct val="90000"/>
              <a:buFont typeface="Wingdings" pitchFamily="2" charset="2"/>
              <a:buChar char="q"/>
              <a:defRPr/>
            </a:pPr>
            <a:r>
              <a:rPr lang="fr-FR" sz="2200" b="1" dirty="0">
                <a:solidFill>
                  <a:srgbClr val="E47200"/>
                </a:solidFill>
                <a:latin typeface="Calibri" pitchFamily="34" charset="0"/>
              </a:rPr>
              <a:t>Limites </a:t>
            </a:r>
          </a:p>
          <a:p>
            <a:pPr lvl="1" defTabSz="457200" eaLnBrk="1" fontAlgn="auto" hangingPunct="1">
              <a:lnSpc>
                <a:spcPct val="90000"/>
              </a:lnSpc>
              <a:spcBef>
                <a:spcPts val="500"/>
              </a:spcBef>
              <a:spcAft>
                <a:spcPts val="0"/>
              </a:spcAft>
              <a:buClr>
                <a:srgbClr val="000099"/>
              </a:buClr>
              <a:buSzPct val="70000"/>
              <a:buFont typeface="Wingdings" pitchFamily="2" charset="2"/>
              <a:buChar char=""/>
              <a:defRPr/>
            </a:pPr>
            <a:r>
              <a:rPr lang="fr-FR" sz="2000" kern="1200" dirty="0">
                <a:solidFill>
                  <a:srgbClr val="000000"/>
                </a:solidFill>
                <a:latin typeface="Calibri" pitchFamily="34" charset="0"/>
                <a:ea typeface="MS PGothic" pitchFamily="34" charset="-128"/>
                <a:cs typeface="Arial"/>
              </a:rPr>
              <a:t>Parfois peu de valeur pour la pratique clinique</a:t>
            </a:r>
          </a:p>
          <a:p>
            <a:pPr lvl="1" defTabSz="457200" eaLnBrk="1" fontAlgn="auto" hangingPunct="1">
              <a:lnSpc>
                <a:spcPct val="90000"/>
              </a:lnSpc>
              <a:spcBef>
                <a:spcPts val="500"/>
              </a:spcBef>
              <a:spcAft>
                <a:spcPts val="0"/>
              </a:spcAft>
              <a:buClr>
                <a:srgbClr val="000099"/>
              </a:buClr>
              <a:buSzPct val="70000"/>
              <a:buFont typeface="Wingdings" pitchFamily="2" charset="2"/>
              <a:buChar char=""/>
              <a:defRPr/>
            </a:pPr>
            <a:r>
              <a:rPr lang="fr-FR" sz="2000" kern="1200" dirty="0">
                <a:solidFill>
                  <a:srgbClr val="000000"/>
                </a:solidFill>
                <a:latin typeface="Calibri" pitchFamily="34" charset="0"/>
                <a:ea typeface="MS PGothic" pitchFamily="34" charset="-128"/>
                <a:cs typeface="Arial"/>
              </a:rPr>
              <a:t>Données rarement longitudinales</a:t>
            </a:r>
          </a:p>
          <a:p>
            <a:pPr lvl="1" defTabSz="457200" eaLnBrk="1" fontAlgn="auto" hangingPunct="1">
              <a:lnSpc>
                <a:spcPct val="90000"/>
              </a:lnSpc>
              <a:spcBef>
                <a:spcPts val="500"/>
              </a:spcBef>
              <a:spcAft>
                <a:spcPts val="0"/>
              </a:spcAft>
              <a:buClr>
                <a:srgbClr val="000099"/>
              </a:buClr>
              <a:buSzPct val="70000"/>
              <a:buFont typeface="Wingdings" pitchFamily="2" charset="2"/>
              <a:buChar char=""/>
              <a:defRPr/>
            </a:pPr>
            <a:r>
              <a:rPr lang="fr-FR" sz="2000" kern="1200" dirty="0">
                <a:solidFill>
                  <a:srgbClr val="000000"/>
                </a:solidFill>
                <a:latin typeface="Calibri" pitchFamily="34" charset="0"/>
                <a:ea typeface="MS PGothic" pitchFamily="34" charset="-128"/>
                <a:cs typeface="Arial"/>
              </a:rPr>
              <a:t>Faible prise en compte dans la recherche de caractéristiques essentielles à la pathologie : chronicité, comorbidité, et de complexité (enjeux situationnels, socio-culturels, …)</a:t>
            </a:r>
          </a:p>
          <a:p>
            <a:pPr lvl="1" defTabSz="457200" eaLnBrk="1" fontAlgn="auto" hangingPunct="1">
              <a:lnSpc>
                <a:spcPct val="90000"/>
              </a:lnSpc>
              <a:spcBef>
                <a:spcPts val="500"/>
              </a:spcBef>
              <a:spcAft>
                <a:spcPts val="0"/>
              </a:spcAft>
              <a:buClr>
                <a:srgbClr val="000099"/>
              </a:buClr>
              <a:buSzPct val="70000"/>
              <a:buFont typeface="Wingdings" pitchFamily="2" charset="2"/>
              <a:buChar char=""/>
              <a:defRPr/>
            </a:pPr>
            <a:r>
              <a:rPr lang="fr-FR" sz="2000" kern="1200" dirty="0">
                <a:solidFill>
                  <a:srgbClr val="000000"/>
                </a:solidFill>
                <a:latin typeface="Calibri" pitchFamily="34" charset="0"/>
                <a:ea typeface="MS PGothic" pitchFamily="34" charset="-128"/>
                <a:cs typeface="Arial"/>
              </a:rPr>
              <a:t>Redondance des </a:t>
            </a:r>
            <a:r>
              <a:rPr lang="fr-FR" sz="2000" kern="1200" dirty="0" err="1">
                <a:solidFill>
                  <a:srgbClr val="000000"/>
                </a:solidFill>
                <a:latin typeface="Calibri" pitchFamily="34" charset="0"/>
                <a:ea typeface="MS PGothic" pitchFamily="34" charset="-128"/>
                <a:cs typeface="Arial"/>
              </a:rPr>
              <a:t>constructs</a:t>
            </a:r>
            <a:endParaRPr lang="fr-FR" sz="2000" kern="1200" dirty="0">
              <a:solidFill>
                <a:srgbClr val="000000"/>
              </a:solidFill>
              <a:latin typeface="Calibri" pitchFamily="34" charset="0"/>
              <a:ea typeface="MS PGothic" pitchFamily="34" charset="-128"/>
              <a:cs typeface="Arial"/>
            </a:endParaRPr>
          </a:p>
          <a:p>
            <a:pPr lvl="1" defTabSz="457200" eaLnBrk="1" fontAlgn="auto" hangingPunct="1">
              <a:lnSpc>
                <a:spcPct val="90000"/>
              </a:lnSpc>
              <a:spcBef>
                <a:spcPts val="500"/>
              </a:spcBef>
              <a:spcAft>
                <a:spcPts val="0"/>
              </a:spcAft>
              <a:buClr>
                <a:srgbClr val="000099"/>
              </a:buClr>
              <a:buSzPct val="70000"/>
              <a:buFont typeface="Wingdings" pitchFamily="2" charset="2"/>
              <a:buChar char=""/>
              <a:defRPr/>
            </a:pPr>
            <a:endParaRPr lang="fr-FR" sz="800" kern="1200" dirty="0">
              <a:solidFill>
                <a:srgbClr val="000000"/>
              </a:solidFill>
              <a:latin typeface="Calibri" pitchFamily="34" charset="0"/>
              <a:ea typeface="MS PGothic" pitchFamily="34" charset="-128"/>
              <a:cs typeface="Arial"/>
            </a:endParaRPr>
          </a:p>
          <a:p>
            <a:pPr marL="342900" lvl="1" indent="-342900" defTabSz="-13873163" eaLnBrk="1" hangingPunct="1">
              <a:lnSpc>
                <a:spcPct val="90000"/>
              </a:lnSpc>
              <a:spcBef>
                <a:spcPts val="550"/>
              </a:spcBef>
              <a:buClr>
                <a:srgbClr val="FF6600"/>
              </a:buClr>
              <a:buSzPct val="90000"/>
              <a:buFont typeface="Wingdings" pitchFamily="2" charset="2"/>
              <a:buChar char="q"/>
              <a:defRPr/>
            </a:pPr>
            <a:r>
              <a:rPr lang="fr-FR" sz="2200" b="1" dirty="0">
                <a:solidFill>
                  <a:srgbClr val="E47200"/>
                </a:solidFill>
                <a:latin typeface="Calibri" pitchFamily="34" charset="0"/>
              </a:rPr>
              <a:t>Nouveaux enjeux de recherche</a:t>
            </a:r>
          </a:p>
          <a:p>
            <a:pPr lvl="1" defTabSz="457200" eaLnBrk="1" fontAlgn="auto" hangingPunct="1">
              <a:lnSpc>
                <a:spcPct val="90000"/>
              </a:lnSpc>
              <a:spcBef>
                <a:spcPts val="500"/>
              </a:spcBef>
              <a:spcAft>
                <a:spcPts val="0"/>
              </a:spcAft>
              <a:buClr>
                <a:srgbClr val="000099"/>
              </a:buClr>
              <a:buSzPct val="70000"/>
              <a:buFont typeface="Wingdings" pitchFamily="2" charset="2"/>
              <a:buChar char=""/>
              <a:defRPr/>
            </a:pPr>
            <a:r>
              <a:rPr lang="fr-FR" sz="2000" kern="1200" dirty="0">
                <a:solidFill>
                  <a:srgbClr val="000000"/>
                </a:solidFill>
                <a:latin typeface="Calibri" pitchFamily="34" charset="0"/>
                <a:ea typeface="MS PGothic" pitchFamily="34" charset="-128"/>
                <a:cs typeface="Arial"/>
              </a:rPr>
              <a:t>L’avènement de l’IA oblige à repenser les méthodologies des études qui vont l’alimenter</a:t>
            </a:r>
          </a:p>
          <a:p>
            <a:pPr lvl="1" defTabSz="457200" eaLnBrk="1" fontAlgn="auto" hangingPunct="1">
              <a:lnSpc>
                <a:spcPct val="90000"/>
              </a:lnSpc>
              <a:spcBef>
                <a:spcPts val="500"/>
              </a:spcBef>
              <a:spcAft>
                <a:spcPts val="0"/>
              </a:spcAft>
              <a:buClr>
                <a:srgbClr val="000099"/>
              </a:buClr>
              <a:buSzPct val="70000"/>
              <a:buFont typeface="Wingdings" pitchFamily="2" charset="2"/>
              <a:buChar char=""/>
              <a:defRPr/>
            </a:pPr>
            <a:r>
              <a:rPr lang="fr-FR" sz="2000" kern="1200" dirty="0">
                <a:solidFill>
                  <a:srgbClr val="000000"/>
                </a:solidFill>
                <a:latin typeface="Calibri" pitchFamily="34" charset="0"/>
                <a:ea typeface="MS PGothic" pitchFamily="34" charset="-128"/>
                <a:cs typeface="Arial"/>
              </a:rPr>
              <a:t>Vers des modèles d’études plus écologiques, dynamiques, intégrant la complexité réelle et l’expérience patient et d’autres modèles de recueil et statistiques</a:t>
            </a:r>
          </a:p>
          <a:p>
            <a:pPr marL="0" lvl="1" indent="0" defTabSz="-13873163" eaLnBrk="1" hangingPunct="1">
              <a:lnSpc>
                <a:spcPct val="90000"/>
              </a:lnSpc>
              <a:spcBef>
                <a:spcPts val="550"/>
              </a:spcBef>
              <a:buClr>
                <a:srgbClr val="FF6600"/>
              </a:buClr>
              <a:buSzPct val="90000"/>
              <a:buNone/>
              <a:defRPr/>
            </a:pPr>
            <a:endParaRPr lang="fr-FR" sz="2200" b="1" dirty="0">
              <a:solidFill>
                <a:srgbClr val="E47200"/>
              </a:solidFill>
              <a:latin typeface="Calibri" pitchFamily="34" charset="0"/>
            </a:endParaRPr>
          </a:p>
        </p:txBody>
      </p:sp>
    </p:spTree>
    <p:extLst>
      <p:ext uri="{BB962C8B-B14F-4D97-AF65-F5344CB8AC3E}">
        <p14:creationId xmlns:p14="http://schemas.microsoft.com/office/powerpoint/2010/main" val="426423732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D45E068-C28F-8C5B-B157-77DDACC9D3F5}"/>
            </a:ext>
          </a:extLst>
        </p:cNvPr>
        <p:cNvGrpSpPr/>
        <p:nvPr/>
      </p:nvGrpSpPr>
      <p:grpSpPr>
        <a:xfrm>
          <a:off x="0" y="0"/>
          <a:ext cx="0" cy="0"/>
          <a:chOff x="0" y="0"/>
          <a:chExt cx="0" cy="0"/>
        </a:xfrm>
      </p:grpSpPr>
      <p:sp>
        <p:nvSpPr>
          <p:cNvPr id="17412" name="Text Box 6">
            <a:extLst>
              <a:ext uri="{FF2B5EF4-FFF2-40B4-BE49-F238E27FC236}">
                <a16:creationId xmlns:a16="http://schemas.microsoft.com/office/drawing/2014/main" id="{554BA880-8D74-B25C-998F-D0DD358304B5}"/>
              </a:ext>
            </a:extLst>
          </p:cNvPr>
          <p:cNvSpPr txBox="1">
            <a:spLocks noChangeArrowheads="1"/>
          </p:cNvSpPr>
          <p:nvPr/>
        </p:nvSpPr>
        <p:spPr bwMode="auto">
          <a:xfrm>
            <a:off x="191344" y="2636912"/>
            <a:ext cx="11737304" cy="82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50000"/>
              </a:spcBef>
              <a:buNone/>
            </a:pPr>
            <a:r>
              <a:rPr lang="fr-FR" sz="3600" dirty="0"/>
              <a:t>IA et la SOCIÉTÉ : banalisation ou leurre ?</a:t>
            </a:r>
          </a:p>
        </p:txBody>
      </p:sp>
    </p:spTree>
    <p:extLst>
      <p:ext uri="{BB962C8B-B14F-4D97-AF65-F5344CB8AC3E}">
        <p14:creationId xmlns:p14="http://schemas.microsoft.com/office/powerpoint/2010/main" val="150805422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12192000" cy="1143000"/>
          </a:xfrm>
        </p:spPr>
        <p:txBody>
          <a:bodyPr>
            <a:noAutofit/>
          </a:bodyPr>
          <a:lstStyle/>
          <a:p>
            <a:br>
              <a:rPr lang="fr-FR" sz="3200" b="1" dirty="0">
                <a:solidFill>
                  <a:srgbClr val="000000"/>
                </a:solidFill>
                <a:latin typeface="Calibri" panose="020F0502020204030204" pitchFamily="34" charset="0"/>
                <a:cs typeface="Calibri" panose="020F0502020204030204" pitchFamily="34" charset="0"/>
              </a:rPr>
            </a:br>
            <a:r>
              <a:rPr lang="fr-FR" sz="3200" b="1" dirty="0">
                <a:solidFill>
                  <a:srgbClr val="000000"/>
                </a:solidFill>
                <a:latin typeface="Calibri" panose="020F0502020204030204" pitchFamily="34" charset="0"/>
                <a:cs typeface="Calibri" panose="020F0502020204030204" pitchFamily="34" charset="0"/>
              </a:rPr>
              <a:t>Plan </a:t>
            </a:r>
            <a:br>
              <a:rPr lang="fr-FR" sz="3200" b="1" dirty="0">
                <a:solidFill>
                  <a:srgbClr val="000000"/>
                </a:solidFill>
                <a:latin typeface="Calibri" panose="020F0502020204030204" pitchFamily="34" charset="0"/>
                <a:cs typeface="Calibri" panose="020F0502020204030204" pitchFamily="34" charset="0"/>
              </a:rPr>
            </a:br>
            <a:endParaRPr lang="fr-FR" sz="3200" b="1" dirty="0">
              <a:solidFill>
                <a:schemeClr val="tx1"/>
              </a:solidFill>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263352" y="1412776"/>
            <a:ext cx="11881320" cy="5328591"/>
          </a:xfrm>
        </p:spPr>
        <p:txBody>
          <a:bodyPr>
            <a:normAutofit/>
          </a:bodyPr>
          <a:lstStyle/>
          <a:p>
            <a:pPr marL="342900" lvl="1" indent="-342900" defTabSz="-13873163" eaLnBrk="1" hangingPunct="1">
              <a:spcBef>
                <a:spcPts val="550"/>
              </a:spcBef>
              <a:buClr>
                <a:srgbClr val="FF6600"/>
              </a:buClr>
              <a:buSzPct val="90000"/>
              <a:buFont typeface="Wingdings" pitchFamily="2" charset="2"/>
              <a:buChar char="q"/>
              <a:defRPr/>
            </a:pPr>
            <a:r>
              <a:rPr lang="fr-FR" sz="2200" b="1" dirty="0">
                <a:solidFill>
                  <a:srgbClr val="E47200"/>
                </a:solidFill>
                <a:latin typeface="Calibri" panose="020F0502020204030204" pitchFamily="34" charset="0"/>
                <a:ea typeface="Calibri" panose="020F0502020204030204" pitchFamily="34" charset="0"/>
                <a:cs typeface="Calibri" panose="020F0502020204030204" pitchFamily="34" charset="0"/>
              </a:rPr>
              <a:t>Informer l’IA en psychiatrie : concevoir et opérationnaliser la COMPLEXITÉ</a:t>
            </a:r>
          </a:p>
          <a:p>
            <a:pPr lvl="1" defTabSz="457200" eaLnBrk="1" hangingPunct="1">
              <a:spcBef>
                <a:spcPts val="500"/>
              </a:spcBef>
              <a:buClr>
                <a:srgbClr val="000099"/>
              </a:buClr>
              <a:buSzPct val="70000"/>
              <a:buFont typeface="Wingdings" pitchFamily="2" charset="2"/>
              <a:buChar char=""/>
              <a:defRPr/>
            </a:pPr>
            <a:r>
              <a:rPr lang="fr-FR" sz="2000" dirty="0">
                <a:latin typeface="Calibri" panose="020F0502020204030204" pitchFamily="34" charset="0"/>
                <a:ea typeface="Calibri" panose="020F0502020204030204" pitchFamily="34" charset="0"/>
                <a:cs typeface="Calibri" panose="020F0502020204030204" pitchFamily="34" charset="0"/>
              </a:rPr>
              <a:t>Complexité psychiatrique : un même phénomène, plusieurs registres concomitants : signe/symptôme catégorie/dimension, moléculaire/fonctionnel, sociétal/culturel, philosophique/existentiel</a:t>
            </a:r>
          </a:p>
          <a:p>
            <a:pPr lvl="1" defTabSz="457200" eaLnBrk="1" hangingPunct="1">
              <a:spcBef>
                <a:spcPts val="500"/>
              </a:spcBef>
              <a:buClr>
                <a:srgbClr val="000099"/>
              </a:buClr>
              <a:buSzPct val="70000"/>
              <a:buFont typeface="Wingdings" pitchFamily="2" charset="2"/>
              <a:buChar char=""/>
              <a:defRPr/>
            </a:pPr>
            <a:r>
              <a:rPr lang="fr-FR" sz="2000" dirty="0">
                <a:latin typeface="Calibri" panose="020F0502020204030204" pitchFamily="34" charset="0"/>
                <a:ea typeface="Calibri" panose="020F0502020204030204" pitchFamily="34" charset="0"/>
                <a:cs typeface="Calibri" panose="020F0502020204030204" pitchFamily="34" charset="0"/>
              </a:rPr>
              <a:t>Granularité insuffisante des classifications </a:t>
            </a:r>
          </a:p>
          <a:p>
            <a:pPr lvl="1" defTabSz="457200" eaLnBrk="1" hangingPunct="1">
              <a:spcBef>
                <a:spcPts val="500"/>
              </a:spcBef>
              <a:buClr>
                <a:srgbClr val="000099"/>
              </a:buClr>
              <a:buSzPct val="70000"/>
              <a:buFont typeface="Wingdings" pitchFamily="2" charset="2"/>
              <a:buChar char=""/>
              <a:defRPr/>
            </a:pPr>
            <a:r>
              <a:rPr lang="fr-FR" sz="2000" dirty="0">
                <a:latin typeface="Calibri" panose="020F0502020204030204" pitchFamily="34" charset="0"/>
                <a:ea typeface="Calibri" panose="020F0502020204030204" pitchFamily="34" charset="0"/>
                <a:cs typeface="Calibri" panose="020F0502020204030204" pitchFamily="34" charset="0"/>
              </a:rPr>
              <a:t>Les logiques de compréhension de l’aigu et du chronique sont différentes et non superposables</a:t>
            </a:r>
          </a:p>
          <a:p>
            <a:pPr marL="457200" lvl="1" indent="0" defTabSz="457200" eaLnBrk="1" hangingPunct="1">
              <a:spcBef>
                <a:spcPts val="500"/>
              </a:spcBef>
              <a:buClr>
                <a:srgbClr val="000099"/>
              </a:buClr>
              <a:buSzPct val="70000"/>
              <a:buNone/>
              <a:defRPr/>
            </a:pPr>
            <a:endParaRPr lang="fr-FR" sz="800" dirty="0">
              <a:latin typeface="Calibri" panose="020F0502020204030204" pitchFamily="34" charset="0"/>
              <a:ea typeface="Calibri" panose="020F0502020204030204" pitchFamily="34" charset="0"/>
              <a:cs typeface="Calibri" panose="020F0502020204030204" pitchFamily="34" charset="0"/>
            </a:endParaRPr>
          </a:p>
          <a:p>
            <a:pPr marL="342900" lvl="1" indent="-342900" defTabSz="-13873163" eaLnBrk="1" hangingPunct="1">
              <a:spcBef>
                <a:spcPts val="550"/>
              </a:spcBef>
              <a:buClr>
                <a:srgbClr val="FF6600"/>
              </a:buClr>
              <a:buSzPct val="90000"/>
              <a:buFont typeface="Wingdings" pitchFamily="2" charset="2"/>
              <a:buChar char="q"/>
              <a:defRPr/>
            </a:pPr>
            <a:r>
              <a:rPr lang="fr-FR" sz="2200" b="1" dirty="0">
                <a:solidFill>
                  <a:srgbClr val="E47200"/>
                </a:solidFill>
                <a:latin typeface="Calibri" panose="020F0502020204030204" pitchFamily="34" charset="0"/>
                <a:ea typeface="Calibri" panose="020F0502020204030204" pitchFamily="34" charset="0"/>
                <a:cs typeface="Calibri" panose="020F0502020204030204" pitchFamily="34" charset="0"/>
              </a:rPr>
              <a:t>L’usage de l’IA par le PATIENT : du révélateur au biais spéculaire </a:t>
            </a:r>
          </a:p>
          <a:p>
            <a:pPr lvl="1" defTabSz="457200" eaLnBrk="1" hangingPunct="1">
              <a:spcBef>
                <a:spcPts val="500"/>
              </a:spcBef>
              <a:buClr>
                <a:srgbClr val="000099"/>
              </a:buClr>
              <a:buSzPct val="70000"/>
              <a:buFont typeface="Wingdings" pitchFamily="2" charset="2"/>
              <a:buChar char=""/>
              <a:defRPr/>
            </a:pPr>
            <a:r>
              <a:rPr lang="fr-FR" sz="2000" dirty="0">
                <a:latin typeface="Calibri" panose="020F0502020204030204" pitchFamily="34" charset="0"/>
                <a:ea typeface="Calibri" panose="020F0502020204030204" pitchFamily="34" charset="0"/>
                <a:cs typeface="Calibri" panose="020F0502020204030204" pitchFamily="34" charset="0"/>
              </a:rPr>
              <a:t>L’IA est un interlocuteur « acceptable » et informatif car pouvant être sollicité « juste pour savoir »</a:t>
            </a:r>
          </a:p>
          <a:p>
            <a:pPr lvl="1" defTabSz="457200" eaLnBrk="1" hangingPunct="1">
              <a:spcBef>
                <a:spcPts val="500"/>
              </a:spcBef>
              <a:buClr>
                <a:srgbClr val="000099"/>
              </a:buClr>
              <a:buSzPct val="70000"/>
              <a:buFont typeface="Wingdings" pitchFamily="2" charset="2"/>
              <a:buChar char=""/>
              <a:defRPr/>
            </a:pPr>
            <a:r>
              <a:rPr lang="fr-FR" sz="2000" dirty="0">
                <a:latin typeface="Calibri" panose="020F0502020204030204" pitchFamily="34" charset="0"/>
                <a:ea typeface="Calibri" panose="020F0502020204030204" pitchFamily="34" charset="0"/>
                <a:cs typeface="Calibri" panose="020F0502020204030204" pitchFamily="34" charset="0"/>
              </a:rPr>
              <a:t>En renvoyant au patient des informations basées sur ses propres questions, l’IA agit comme un miroir parfois déformant</a:t>
            </a:r>
          </a:p>
          <a:p>
            <a:pPr lvl="1" defTabSz="457200" eaLnBrk="1" hangingPunct="1">
              <a:spcBef>
                <a:spcPts val="500"/>
              </a:spcBef>
              <a:buClr>
                <a:srgbClr val="000099"/>
              </a:buClr>
              <a:buSzPct val="70000"/>
              <a:buFont typeface="Wingdings" pitchFamily="2" charset="2"/>
              <a:buChar char=""/>
              <a:defRPr/>
            </a:pPr>
            <a:endParaRPr lang="fr-FR" sz="800" dirty="0">
              <a:latin typeface="Calibri" pitchFamily="34" charset="0"/>
            </a:endParaRPr>
          </a:p>
        </p:txBody>
      </p:sp>
      <p:sp>
        <p:nvSpPr>
          <p:cNvPr id="7" name="Rectangle à coins arrondis 6"/>
          <p:cNvSpPr/>
          <p:nvPr/>
        </p:nvSpPr>
        <p:spPr>
          <a:xfrm>
            <a:off x="5762077" y="3047990"/>
            <a:ext cx="204383" cy="354925"/>
          </a:xfrm>
          <a:prstGeom prst="roundRect">
            <a:avLst/>
          </a:prstGeom>
        </p:spPr>
        <p:txBody>
          <a:bodyPr wrap="none" rtlCol="0" anchor="ctr">
            <a:spAutoFit/>
          </a:bodyPr>
          <a:lstStyle/>
          <a:p>
            <a:pPr algn="ctr"/>
            <a:endParaRPr lang="fr-FR" dirty="0">
              <a:solidFill>
                <a:schemeClr val="tx1">
                  <a:lumMod val="50000"/>
                  <a:lumOff val="50000"/>
                </a:schemeClr>
              </a:solidFill>
            </a:endParaRPr>
          </a:p>
        </p:txBody>
      </p:sp>
      <p:sp>
        <p:nvSpPr>
          <p:cNvPr id="11" name="Organigramme : Alternative 10"/>
          <p:cNvSpPr/>
          <p:nvPr/>
        </p:nvSpPr>
        <p:spPr>
          <a:xfrm>
            <a:off x="2530362" y="3811514"/>
            <a:ext cx="204383" cy="354925"/>
          </a:xfrm>
          <a:prstGeom prst="flowChartAlternateProcess">
            <a:avLst/>
          </a:prstGeom>
        </p:spPr>
        <p:txBody>
          <a:bodyPr wrap="none" rtlCol="0" anchor="ctr">
            <a:spAutoFit/>
          </a:bodyPr>
          <a:lstStyle/>
          <a:p>
            <a:pPr algn="ctr"/>
            <a:endParaRPr lang="fr-FR" dirty="0">
              <a:solidFill>
                <a:schemeClr val="tx1">
                  <a:lumMod val="50000"/>
                  <a:lumOff val="50000"/>
                </a:schemeClr>
              </a:solidFill>
            </a:endParaRPr>
          </a:p>
        </p:txBody>
      </p:sp>
      <p:sp>
        <p:nvSpPr>
          <p:cNvPr id="13" name="Rectangle à coins arrondis 12"/>
          <p:cNvSpPr/>
          <p:nvPr/>
        </p:nvSpPr>
        <p:spPr>
          <a:xfrm>
            <a:off x="3735992" y="4112702"/>
            <a:ext cx="204383" cy="354925"/>
          </a:xfrm>
          <a:prstGeom prst="roundRect">
            <a:avLst/>
          </a:prstGeom>
        </p:spPr>
        <p:txBody>
          <a:bodyPr wrap="none" rtlCol="0" anchor="ctr">
            <a:spAutoFit/>
          </a:bodyPr>
          <a:lstStyle/>
          <a:p>
            <a:pPr algn="ctr"/>
            <a:endParaRPr lang="fr-FR" dirty="0">
              <a:solidFill>
                <a:schemeClr val="tx1">
                  <a:lumMod val="50000"/>
                  <a:lumOff val="50000"/>
                </a:schemeClr>
              </a:solidFill>
            </a:endParaRPr>
          </a:p>
        </p:txBody>
      </p:sp>
    </p:spTree>
    <p:extLst>
      <p:ext uri="{BB962C8B-B14F-4D97-AF65-F5344CB8AC3E}">
        <p14:creationId xmlns:p14="http://schemas.microsoft.com/office/powerpoint/2010/main" val="164621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87A86-077B-137C-CCA0-52E95D8E51E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102908E-55BC-ACAB-9AB3-540001407408}"/>
              </a:ext>
            </a:extLst>
          </p:cNvPr>
          <p:cNvSpPr>
            <a:spLocks noGrp="1"/>
          </p:cNvSpPr>
          <p:nvPr>
            <p:ph type="title"/>
          </p:nvPr>
        </p:nvSpPr>
        <p:spPr>
          <a:xfrm>
            <a:off x="838200" y="260648"/>
            <a:ext cx="10515600" cy="1325563"/>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fr-FR" sz="2800" b="1" kern="1200" dirty="0">
                <a:latin typeface="Calibri" pitchFamily="34" charset="0"/>
                <a:cs typeface="Calibri" panose="020F0502020204030204" pitchFamily="34" charset="0"/>
              </a:rPr>
              <a:t>L’IA : facilitatrice du soin et lieu aveugle du savoir existentiel</a:t>
            </a:r>
          </a:p>
        </p:txBody>
      </p:sp>
      <p:sp>
        <p:nvSpPr>
          <p:cNvPr id="3" name="Espace réservé du texte 2">
            <a:extLst>
              <a:ext uri="{FF2B5EF4-FFF2-40B4-BE49-F238E27FC236}">
                <a16:creationId xmlns:a16="http://schemas.microsoft.com/office/drawing/2014/main" id="{A39E2F53-732B-4937-A78B-A8D5F8873055}"/>
              </a:ext>
            </a:extLst>
          </p:cNvPr>
          <p:cNvSpPr>
            <a:spLocks noGrp="1"/>
          </p:cNvSpPr>
          <p:nvPr>
            <p:ph type="body" sz="quarter" idx="10"/>
          </p:nvPr>
        </p:nvSpPr>
        <p:spPr>
          <a:xfrm>
            <a:off x="335360" y="1700808"/>
            <a:ext cx="11665296" cy="4329112"/>
          </a:xfrm>
        </p:spPr>
        <p:txBody>
          <a:bodyPr/>
          <a:lstStyle/>
          <a:p>
            <a:pPr marL="342900" lvl="1" indent="-342900" defTabSz="-13873163" eaLnBrk="1" hangingPunct="1">
              <a:lnSpc>
                <a:spcPct val="90000"/>
              </a:lnSpc>
              <a:spcBef>
                <a:spcPts val="550"/>
              </a:spcBef>
              <a:buClr>
                <a:srgbClr val="FF6600"/>
              </a:buClr>
              <a:buSzPct val="90000"/>
              <a:buFont typeface="Wingdings" pitchFamily="2" charset="2"/>
              <a:buChar char="q"/>
              <a:defRPr/>
            </a:pPr>
            <a:r>
              <a:rPr lang="fr-FR" sz="2200" b="1" dirty="0">
                <a:solidFill>
                  <a:srgbClr val="E47200"/>
                </a:solidFill>
                <a:latin typeface="Calibri" pitchFamily="34" charset="0"/>
              </a:rPr>
              <a:t>Banalisation</a:t>
            </a:r>
          </a:p>
          <a:p>
            <a:pPr lvl="1" defTabSz="457200" eaLnBrk="1" fontAlgn="auto" hangingPunct="1">
              <a:lnSpc>
                <a:spcPct val="90000"/>
              </a:lnSpc>
              <a:spcBef>
                <a:spcPts val="500"/>
              </a:spcBef>
              <a:spcAft>
                <a:spcPts val="0"/>
              </a:spcAft>
              <a:buClr>
                <a:srgbClr val="000099"/>
              </a:buClr>
              <a:buSzPct val="70000"/>
              <a:buFont typeface="Wingdings" pitchFamily="2" charset="2"/>
              <a:buChar char=""/>
              <a:defRPr/>
            </a:pPr>
            <a:r>
              <a:rPr lang="fr-FR" sz="2000" kern="1200" dirty="0">
                <a:solidFill>
                  <a:srgbClr val="000000"/>
                </a:solidFill>
                <a:latin typeface="Calibri" pitchFamily="34" charset="0"/>
                <a:ea typeface="MS PGothic" pitchFamily="34" charset="-128"/>
                <a:cs typeface="Arial"/>
              </a:rPr>
              <a:t>L’usage généralisé de l’IA dans la vie quotidienne rend son recours « naturel » en santé mentale</a:t>
            </a:r>
          </a:p>
          <a:p>
            <a:pPr lvl="2" defTabSz="457200" eaLnBrk="1" hangingPunct="1">
              <a:lnSpc>
                <a:spcPct val="90000"/>
              </a:lnSpc>
              <a:spcBef>
                <a:spcPts val="500"/>
              </a:spcBef>
              <a:buClr>
                <a:srgbClr val="00B050"/>
              </a:buClr>
              <a:buSzPct val="70000"/>
              <a:buFont typeface="Wingdings" panose="05000000000000000000" pitchFamily="2" charset="2"/>
              <a:buChar char="v"/>
              <a:defRPr/>
            </a:pPr>
            <a:r>
              <a:rPr lang="fr-FR" sz="1800" kern="1200" dirty="0">
                <a:solidFill>
                  <a:srgbClr val="000000"/>
                </a:solidFill>
                <a:latin typeface="Calibri" pitchFamily="34" charset="0"/>
                <a:ea typeface="+mn-ea"/>
                <a:cs typeface="+mn-cs"/>
              </a:rPr>
              <a:t>Peut dédramatiser et déstigmatiser : les symptômes ressentis sont communs et existent dans un corpus déjà balisé</a:t>
            </a:r>
          </a:p>
          <a:p>
            <a:pPr lvl="2" defTabSz="457200" eaLnBrk="1" hangingPunct="1">
              <a:lnSpc>
                <a:spcPct val="90000"/>
              </a:lnSpc>
              <a:spcBef>
                <a:spcPts val="500"/>
              </a:spcBef>
              <a:buClr>
                <a:srgbClr val="00B050"/>
              </a:buClr>
              <a:buSzPct val="70000"/>
              <a:buFont typeface="Wingdings" panose="05000000000000000000" pitchFamily="2" charset="2"/>
              <a:buChar char="v"/>
              <a:defRPr/>
            </a:pPr>
            <a:r>
              <a:rPr lang="fr-FR" sz="1800" kern="1200" dirty="0">
                <a:solidFill>
                  <a:srgbClr val="000000"/>
                </a:solidFill>
                <a:latin typeface="Calibri" pitchFamily="34" charset="0"/>
                <a:ea typeface="+mn-ea"/>
                <a:cs typeface="+mn-cs"/>
              </a:rPr>
              <a:t>L’IA comme un vecteur de normalisation de la parole sur la souffrance psychique</a:t>
            </a:r>
          </a:p>
          <a:p>
            <a:pPr lvl="2" defTabSz="457200" eaLnBrk="1" hangingPunct="1">
              <a:lnSpc>
                <a:spcPct val="90000"/>
              </a:lnSpc>
              <a:spcBef>
                <a:spcPts val="500"/>
              </a:spcBef>
              <a:buClr>
                <a:srgbClr val="00B050"/>
              </a:buClr>
              <a:buSzPct val="70000"/>
              <a:buFont typeface="Wingdings" panose="05000000000000000000" pitchFamily="2" charset="2"/>
              <a:buChar char="v"/>
              <a:defRPr/>
            </a:pPr>
            <a:endParaRPr lang="fr-FR" sz="800" kern="1200" dirty="0">
              <a:solidFill>
                <a:srgbClr val="000000"/>
              </a:solidFill>
              <a:latin typeface="Calibri" pitchFamily="34" charset="0"/>
              <a:ea typeface="+mn-ea"/>
              <a:cs typeface="+mn-cs"/>
            </a:endParaRPr>
          </a:p>
          <a:p>
            <a:pPr marL="342900" lvl="1" indent="-342900" defTabSz="-13873163" eaLnBrk="1" hangingPunct="1">
              <a:lnSpc>
                <a:spcPct val="90000"/>
              </a:lnSpc>
              <a:spcBef>
                <a:spcPts val="550"/>
              </a:spcBef>
              <a:buClr>
                <a:srgbClr val="FF6600"/>
              </a:buClr>
              <a:buSzPct val="90000"/>
              <a:buFont typeface="Wingdings" pitchFamily="2" charset="2"/>
              <a:buChar char="q"/>
              <a:defRPr/>
            </a:pPr>
            <a:r>
              <a:rPr lang="fr-FR" sz="2200" b="1" dirty="0">
                <a:solidFill>
                  <a:srgbClr val="E47200"/>
                </a:solidFill>
                <a:latin typeface="Calibri" pitchFamily="34" charset="0"/>
              </a:rPr>
              <a:t>Leurre</a:t>
            </a:r>
          </a:p>
          <a:p>
            <a:pPr lvl="1" defTabSz="457200" eaLnBrk="1" fontAlgn="auto" hangingPunct="1">
              <a:lnSpc>
                <a:spcPct val="90000"/>
              </a:lnSpc>
              <a:spcBef>
                <a:spcPts val="500"/>
              </a:spcBef>
              <a:spcAft>
                <a:spcPts val="0"/>
              </a:spcAft>
              <a:buClr>
                <a:srgbClr val="000099"/>
              </a:buClr>
              <a:buSzPct val="70000"/>
              <a:buFont typeface="Wingdings" pitchFamily="2" charset="2"/>
              <a:buChar char=""/>
              <a:defRPr/>
            </a:pPr>
            <a:r>
              <a:rPr lang="fr-FR" sz="2000" kern="1200" dirty="0">
                <a:solidFill>
                  <a:srgbClr val="000000"/>
                </a:solidFill>
                <a:latin typeface="Calibri" pitchFamily="34" charset="0"/>
                <a:ea typeface="MS PGothic" pitchFamily="34" charset="-128"/>
                <a:cs typeface="Arial"/>
              </a:rPr>
              <a:t>L’IA n’est pas construite pour « répondre » à des problèmes psychiques comme elle répond à une recherche technique </a:t>
            </a:r>
          </a:p>
          <a:p>
            <a:pPr lvl="2" defTabSz="457200" eaLnBrk="1" hangingPunct="1">
              <a:lnSpc>
                <a:spcPct val="90000"/>
              </a:lnSpc>
              <a:spcBef>
                <a:spcPts val="500"/>
              </a:spcBef>
              <a:buClr>
                <a:srgbClr val="00B050"/>
              </a:buClr>
              <a:buSzPct val="70000"/>
              <a:buFont typeface="Wingdings" panose="05000000000000000000" pitchFamily="2" charset="2"/>
              <a:buChar char="v"/>
              <a:defRPr/>
            </a:pPr>
            <a:r>
              <a:rPr lang="fr-FR" sz="1800" kern="1200" dirty="0">
                <a:solidFill>
                  <a:srgbClr val="000000"/>
                </a:solidFill>
                <a:latin typeface="Calibri" pitchFamily="34" charset="0"/>
                <a:ea typeface="+mn-ea"/>
                <a:cs typeface="+mn-cs"/>
              </a:rPr>
              <a:t>L’universalité du questionnement psychique chez l’homme ne le rend pas pour autant </a:t>
            </a:r>
            <a:r>
              <a:rPr lang="fr-FR" sz="1800" kern="1200" dirty="0" err="1">
                <a:solidFill>
                  <a:srgbClr val="000000"/>
                </a:solidFill>
                <a:latin typeface="Calibri" pitchFamily="34" charset="0"/>
                <a:ea typeface="+mn-ea"/>
                <a:cs typeface="+mn-cs"/>
              </a:rPr>
              <a:t>standardisable</a:t>
            </a:r>
            <a:r>
              <a:rPr lang="fr-FR" sz="1800" kern="1200" dirty="0">
                <a:solidFill>
                  <a:srgbClr val="000000"/>
                </a:solidFill>
                <a:latin typeface="Calibri" pitchFamily="34" charset="0"/>
                <a:ea typeface="+mn-ea"/>
                <a:cs typeface="+mn-cs"/>
              </a:rPr>
              <a:t> : l’instant vécu s’inscrit dans une représentation unique de soi et du monde qui est le moteur de l’action et du sens</a:t>
            </a:r>
          </a:p>
          <a:p>
            <a:pPr lvl="1" defTabSz="457200" eaLnBrk="1" fontAlgn="auto" hangingPunct="1">
              <a:lnSpc>
                <a:spcPct val="90000"/>
              </a:lnSpc>
              <a:spcBef>
                <a:spcPts val="500"/>
              </a:spcBef>
              <a:spcAft>
                <a:spcPts val="0"/>
              </a:spcAft>
              <a:buClr>
                <a:srgbClr val="000099"/>
              </a:buClr>
              <a:buSzPct val="70000"/>
              <a:buFont typeface="Wingdings" pitchFamily="2" charset="2"/>
              <a:buChar char=""/>
              <a:defRPr/>
            </a:pPr>
            <a:r>
              <a:rPr lang="fr-FR" sz="2000" kern="1200" dirty="0">
                <a:solidFill>
                  <a:srgbClr val="000000"/>
                </a:solidFill>
                <a:latin typeface="Calibri" pitchFamily="34" charset="0"/>
                <a:ea typeface="MS PGothic" pitchFamily="34" charset="-128"/>
                <a:cs typeface="Arial"/>
              </a:rPr>
              <a:t>Entrecroisement de l’IA avec les enjeux éthiques, sociaux, politiques qui traversent la santé mentale.</a:t>
            </a:r>
          </a:p>
          <a:p>
            <a:pPr>
              <a:lnSpc>
                <a:spcPct val="150000"/>
              </a:lnSpc>
            </a:pPr>
            <a:endParaRPr lang="fr-FR" dirty="0"/>
          </a:p>
        </p:txBody>
      </p:sp>
    </p:spTree>
    <p:extLst>
      <p:ext uri="{BB962C8B-B14F-4D97-AF65-F5344CB8AC3E}">
        <p14:creationId xmlns:p14="http://schemas.microsoft.com/office/powerpoint/2010/main" val="248987136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568CCB5-2D21-BC47-2762-52E4318FEE65}"/>
            </a:ext>
          </a:extLst>
        </p:cNvPr>
        <p:cNvGrpSpPr/>
        <p:nvPr/>
      </p:nvGrpSpPr>
      <p:grpSpPr>
        <a:xfrm>
          <a:off x="0" y="0"/>
          <a:ext cx="0" cy="0"/>
          <a:chOff x="0" y="0"/>
          <a:chExt cx="0" cy="0"/>
        </a:xfrm>
      </p:grpSpPr>
      <p:sp>
        <p:nvSpPr>
          <p:cNvPr id="17412" name="Text Box 6">
            <a:extLst>
              <a:ext uri="{FF2B5EF4-FFF2-40B4-BE49-F238E27FC236}">
                <a16:creationId xmlns:a16="http://schemas.microsoft.com/office/drawing/2014/main" id="{D393EAE7-9A2D-DB8A-F0DB-13E0E6D68FF5}"/>
              </a:ext>
            </a:extLst>
          </p:cNvPr>
          <p:cNvSpPr txBox="1">
            <a:spLocks noChangeArrowheads="1"/>
          </p:cNvSpPr>
          <p:nvPr/>
        </p:nvSpPr>
        <p:spPr bwMode="auto">
          <a:xfrm>
            <a:off x="227348" y="2577342"/>
            <a:ext cx="11737304" cy="1651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50000"/>
              </a:spcBef>
              <a:buNone/>
            </a:pPr>
            <a:r>
              <a:rPr lang="fr-FR" sz="3600" dirty="0"/>
              <a:t>IA et RESPONSABILITÉ : décision entre généralité et singularité</a:t>
            </a:r>
          </a:p>
        </p:txBody>
      </p:sp>
    </p:spTree>
    <p:extLst>
      <p:ext uri="{BB962C8B-B14F-4D97-AF65-F5344CB8AC3E}">
        <p14:creationId xmlns:p14="http://schemas.microsoft.com/office/powerpoint/2010/main" val="132090868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A499-9A3C-766E-DCDD-676902AEA64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C126A7D-823C-1C73-4A3A-5EE0562CD509}"/>
              </a:ext>
            </a:extLst>
          </p:cNvPr>
          <p:cNvSpPr>
            <a:spLocks noGrp="1"/>
          </p:cNvSpPr>
          <p:nvPr>
            <p:ph type="title"/>
          </p:nvPr>
        </p:nvSpPr>
        <p:spPr>
          <a:xfrm>
            <a:off x="838200" y="260648"/>
            <a:ext cx="10515600" cy="1325563"/>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fr-FR" sz="2800" b="1" kern="1200" dirty="0">
                <a:latin typeface="Calibri" pitchFamily="34" charset="0"/>
                <a:cs typeface="Calibri" panose="020F0502020204030204" pitchFamily="34" charset="0"/>
              </a:rPr>
              <a:t>L’IA face à la décision thérapeutique</a:t>
            </a:r>
          </a:p>
        </p:txBody>
      </p:sp>
      <p:sp>
        <p:nvSpPr>
          <p:cNvPr id="3" name="Espace réservé du texte 2">
            <a:extLst>
              <a:ext uri="{FF2B5EF4-FFF2-40B4-BE49-F238E27FC236}">
                <a16:creationId xmlns:a16="http://schemas.microsoft.com/office/drawing/2014/main" id="{7B609A31-E01F-B21B-D43A-48C105006D7B}"/>
              </a:ext>
            </a:extLst>
          </p:cNvPr>
          <p:cNvSpPr>
            <a:spLocks noGrp="1"/>
          </p:cNvSpPr>
          <p:nvPr>
            <p:ph type="body" sz="quarter" idx="10"/>
          </p:nvPr>
        </p:nvSpPr>
        <p:spPr>
          <a:xfrm>
            <a:off x="335360" y="1700808"/>
            <a:ext cx="11665296" cy="4329112"/>
          </a:xfrm>
        </p:spPr>
        <p:txBody>
          <a:bodyPr/>
          <a:lstStyle/>
          <a:p>
            <a:pPr marL="342900" lvl="1" indent="-342900" defTabSz="-13873163" eaLnBrk="1" hangingPunct="1">
              <a:lnSpc>
                <a:spcPct val="90000"/>
              </a:lnSpc>
              <a:spcBef>
                <a:spcPts val="550"/>
              </a:spcBef>
              <a:buClr>
                <a:srgbClr val="FF6600"/>
              </a:buClr>
              <a:buSzPct val="90000"/>
              <a:buFont typeface="Wingdings" pitchFamily="2" charset="2"/>
              <a:buChar char="q"/>
              <a:defRPr/>
            </a:pPr>
            <a:r>
              <a:rPr lang="fr-FR" sz="2200" b="1" dirty="0">
                <a:solidFill>
                  <a:srgbClr val="E47200"/>
                </a:solidFill>
                <a:latin typeface="Calibri" pitchFamily="34" charset="0"/>
              </a:rPr>
              <a:t>Décider dans le chaos de la pathologie</a:t>
            </a:r>
          </a:p>
          <a:p>
            <a:pPr lvl="1" defTabSz="457200" eaLnBrk="1" fontAlgn="auto" hangingPunct="1">
              <a:lnSpc>
                <a:spcPct val="90000"/>
              </a:lnSpc>
              <a:spcBef>
                <a:spcPts val="500"/>
              </a:spcBef>
              <a:spcAft>
                <a:spcPts val="0"/>
              </a:spcAft>
              <a:buClr>
                <a:srgbClr val="000099"/>
              </a:buClr>
              <a:buSzPct val="70000"/>
              <a:buFont typeface="Wingdings" pitchFamily="2" charset="2"/>
              <a:buChar char=""/>
              <a:defRPr/>
            </a:pPr>
            <a:r>
              <a:rPr lang="fr-FR" sz="2000" kern="1200" dirty="0">
                <a:solidFill>
                  <a:srgbClr val="000000"/>
                </a:solidFill>
                <a:latin typeface="Calibri" pitchFamily="34" charset="0"/>
                <a:ea typeface="MS PGothic" pitchFamily="34" charset="-128"/>
                <a:cs typeface="Arial"/>
              </a:rPr>
              <a:t>Une décision thérapeutique doit être prise, malgré l’incertitude</a:t>
            </a:r>
          </a:p>
          <a:p>
            <a:pPr lvl="2" defTabSz="457200" eaLnBrk="1" hangingPunct="1">
              <a:lnSpc>
                <a:spcPct val="90000"/>
              </a:lnSpc>
              <a:spcBef>
                <a:spcPts val="500"/>
              </a:spcBef>
              <a:buClr>
                <a:srgbClr val="00B050"/>
              </a:buClr>
              <a:buSzPct val="70000"/>
              <a:buFont typeface="Wingdings" panose="05000000000000000000" pitchFamily="2" charset="2"/>
              <a:buChar char="v"/>
              <a:defRPr/>
            </a:pPr>
            <a:r>
              <a:rPr lang="fr-FR" sz="1800" kern="1200" dirty="0">
                <a:solidFill>
                  <a:srgbClr val="000000"/>
                </a:solidFill>
                <a:latin typeface="Calibri" pitchFamily="34" charset="0"/>
                <a:ea typeface="+mn-ea"/>
                <a:cs typeface="+mn-cs"/>
              </a:rPr>
              <a:t>L’IA : accès à un corpus de savoir général et atemporel</a:t>
            </a:r>
          </a:p>
          <a:p>
            <a:pPr lvl="2" defTabSz="457200" eaLnBrk="1" hangingPunct="1">
              <a:lnSpc>
                <a:spcPct val="90000"/>
              </a:lnSpc>
              <a:spcBef>
                <a:spcPts val="500"/>
              </a:spcBef>
              <a:buClr>
                <a:srgbClr val="00B050"/>
              </a:buClr>
              <a:buSzPct val="70000"/>
              <a:buFont typeface="Wingdings" panose="05000000000000000000" pitchFamily="2" charset="2"/>
              <a:buChar char="v"/>
              <a:defRPr/>
            </a:pPr>
            <a:r>
              <a:rPr lang="fr-FR" sz="1800" kern="1200" dirty="0">
                <a:solidFill>
                  <a:srgbClr val="000000"/>
                </a:solidFill>
                <a:latin typeface="Calibri" pitchFamily="34" charset="0"/>
                <a:ea typeface="+mn-ea"/>
                <a:cs typeface="+mn-cs"/>
              </a:rPr>
              <a:t>Décision fondée sur des paramètres actuels, singuliers , nés d’un compromis</a:t>
            </a:r>
          </a:p>
          <a:p>
            <a:pPr lvl="2" defTabSz="457200" eaLnBrk="1" hangingPunct="1">
              <a:lnSpc>
                <a:spcPct val="90000"/>
              </a:lnSpc>
              <a:spcBef>
                <a:spcPts val="500"/>
              </a:spcBef>
              <a:buClr>
                <a:srgbClr val="00B050"/>
              </a:buClr>
              <a:buSzPct val="70000"/>
              <a:buFont typeface="Wingdings" panose="05000000000000000000" pitchFamily="2" charset="2"/>
              <a:buChar char="v"/>
              <a:defRPr/>
            </a:pPr>
            <a:endParaRPr lang="fr-FR" sz="800" kern="1200" dirty="0">
              <a:solidFill>
                <a:srgbClr val="000000"/>
              </a:solidFill>
              <a:latin typeface="Calibri" pitchFamily="34" charset="0"/>
              <a:ea typeface="+mn-ea"/>
              <a:cs typeface="+mn-cs"/>
            </a:endParaRPr>
          </a:p>
          <a:p>
            <a:pPr marL="342900" lvl="1" indent="-342900" defTabSz="-13873163" eaLnBrk="1" hangingPunct="1">
              <a:lnSpc>
                <a:spcPct val="90000"/>
              </a:lnSpc>
              <a:spcBef>
                <a:spcPts val="550"/>
              </a:spcBef>
              <a:buClr>
                <a:srgbClr val="FF6600"/>
              </a:buClr>
              <a:buSzPct val="90000"/>
              <a:buFont typeface="Wingdings" pitchFamily="2" charset="2"/>
              <a:buChar char="q"/>
              <a:defRPr/>
            </a:pPr>
            <a:r>
              <a:rPr lang="fr-FR" sz="2200" b="1" dirty="0">
                <a:solidFill>
                  <a:srgbClr val="E47200"/>
                </a:solidFill>
                <a:latin typeface="Calibri" pitchFamily="34" charset="0"/>
              </a:rPr>
              <a:t>Limites de l’IA dans la décision</a:t>
            </a:r>
          </a:p>
          <a:p>
            <a:pPr lvl="1" defTabSz="457200" eaLnBrk="1" fontAlgn="auto" hangingPunct="1">
              <a:lnSpc>
                <a:spcPct val="90000"/>
              </a:lnSpc>
              <a:spcBef>
                <a:spcPts val="500"/>
              </a:spcBef>
              <a:spcAft>
                <a:spcPts val="0"/>
              </a:spcAft>
              <a:buClr>
                <a:srgbClr val="000099"/>
              </a:buClr>
              <a:buSzPct val="70000"/>
              <a:buFont typeface="Wingdings" pitchFamily="2" charset="2"/>
              <a:buChar char=""/>
              <a:defRPr/>
            </a:pPr>
            <a:r>
              <a:rPr lang="fr-FR" sz="2000" kern="1200" dirty="0">
                <a:solidFill>
                  <a:srgbClr val="000000"/>
                </a:solidFill>
                <a:latin typeface="Calibri" pitchFamily="34" charset="0"/>
                <a:ea typeface="MS PGothic" pitchFamily="34" charset="-128"/>
                <a:cs typeface="Arial"/>
              </a:rPr>
              <a:t>Ne peut assumer la responsabilité thérapeutique</a:t>
            </a:r>
          </a:p>
          <a:p>
            <a:pPr lvl="1" defTabSz="457200" eaLnBrk="1" fontAlgn="auto" hangingPunct="1">
              <a:lnSpc>
                <a:spcPct val="90000"/>
              </a:lnSpc>
              <a:spcBef>
                <a:spcPts val="500"/>
              </a:spcBef>
              <a:spcAft>
                <a:spcPts val="0"/>
              </a:spcAft>
              <a:buClr>
                <a:srgbClr val="000099"/>
              </a:buClr>
              <a:buSzPct val="70000"/>
              <a:buFont typeface="Wingdings" pitchFamily="2" charset="2"/>
              <a:buChar char=""/>
              <a:defRPr/>
            </a:pPr>
            <a:r>
              <a:rPr lang="fr-FR" sz="2000" kern="1200" dirty="0">
                <a:solidFill>
                  <a:srgbClr val="000000"/>
                </a:solidFill>
                <a:latin typeface="Calibri" pitchFamily="34" charset="0"/>
                <a:ea typeface="MS PGothic" pitchFamily="34" charset="-128"/>
                <a:cs typeface="Arial"/>
              </a:rPr>
              <a:t>Ne dispose pas des éléments contextuels qui rendent la décision acceptable, suivable</a:t>
            </a:r>
          </a:p>
          <a:p>
            <a:pPr lvl="1" defTabSz="457200" eaLnBrk="1" fontAlgn="auto" hangingPunct="1">
              <a:lnSpc>
                <a:spcPct val="90000"/>
              </a:lnSpc>
              <a:spcBef>
                <a:spcPts val="500"/>
              </a:spcBef>
              <a:spcAft>
                <a:spcPts val="0"/>
              </a:spcAft>
              <a:buClr>
                <a:srgbClr val="000099"/>
              </a:buClr>
              <a:buSzPct val="70000"/>
              <a:buFont typeface="Wingdings" pitchFamily="2" charset="2"/>
              <a:buChar char=""/>
              <a:defRPr/>
            </a:pPr>
            <a:endParaRPr lang="fr-FR" sz="800" kern="1200" dirty="0">
              <a:solidFill>
                <a:srgbClr val="000000"/>
              </a:solidFill>
              <a:latin typeface="Calibri" pitchFamily="34" charset="0"/>
              <a:ea typeface="MS PGothic" pitchFamily="34" charset="-128"/>
              <a:cs typeface="Arial"/>
            </a:endParaRPr>
          </a:p>
          <a:p>
            <a:pPr marL="342900" lvl="1" indent="-342900" defTabSz="-13873163" eaLnBrk="1" hangingPunct="1">
              <a:lnSpc>
                <a:spcPct val="90000"/>
              </a:lnSpc>
              <a:spcBef>
                <a:spcPts val="550"/>
              </a:spcBef>
              <a:buClr>
                <a:srgbClr val="FF6600"/>
              </a:buClr>
              <a:buSzPct val="90000"/>
              <a:buFont typeface="Wingdings" pitchFamily="2" charset="2"/>
              <a:buChar char="q"/>
              <a:defRPr/>
            </a:pPr>
            <a:r>
              <a:rPr lang="fr-FR" sz="2200" b="1" dirty="0">
                <a:solidFill>
                  <a:srgbClr val="E47200"/>
                </a:solidFill>
                <a:latin typeface="Calibri" pitchFamily="34" charset="0"/>
              </a:rPr>
              <a:t>Le savoir de la rencontre</a:t>
            </a:r>
          </a:p>
          <a:p>
            <a:pPr lvl="1" defTabSz="457200" eaLnBrk="1" fontAlgn="auto" hangingPunct="1">
              <a:lnSpc>
                <a:spcPct val="90000"/>
              </a:lnSpc>
              <a:spcBef>
                <a:spcPts val="500"/>
              </a:spcBef>
              <a:spcAft>
                <a:spcPts val="0"/>
              </a:spcAft>
              <a:buClr>
                <a:srgbClr val="000099"/>
              </a:buClr>
              <a:buSzPct val="70000"/>
              <a:buFont typeface="Wingdings" pitchFamily="2" charset="2"/>
              <a:buChar char=""/>
              <a:defRPr/>
            </a:pPr>
            <a:r>
              <a:rPr lang="fr-FR" sz="2000" kern="1200" dirty="0">
                <a:solidFill>
                  <a:srgbClr val="000000"/>
                </a:solidFill>
                <a:latin typeface="Calibri" pitchFamily="34" charset="0"/>
                <a:ea typeface="MS PGothic" pitchFamily="34" charset="-128"/>
                <a:cs typeface="Arial"/>
              </a:rPr>
              <a:t>Né de l’échange entre deux personnes concernées</a:t>
            </a:r>
          </a:p>
          <a:p>
            <a:pPr lvl="2" defTabSz="457200" eaLnBrk="1" hangingPunct="1">
              <a:lnSpc>
                <a:spcPct val="90000"/>
              </a:lnSpc>
              <a:spcBef>
                <a:spcPts val="500"/>
              </a:spcBef>
              <a:buClr>
                <a:srgbClr val="00B050"/>
              </a:buClr>
              <a:buSzPct val="70000"/>
              <a:buFont typeface="Wingdings" panose="05000000000000000000" pitchFamily="2" charset="2"/>
              <a:buChar char="v"/>
              <a:defRPr/>
            </a:pPr>
            <a:r>
              <a:rPr lang="fr-FR" sz="1800" kern="1200" dirty="0">
                <a:solidFill>
                  <a:srgbClr val="000000"/>
                </a:solidFill>
                <a:latin typeface="Calibri" pitchFamily="34" charset="0"/>
                <a:ea typeface="+mn-ea"/>
                <a:cs typeface="+mn-cs"/>
              </a:rPr>
              <a:t>« Savoirs expérientiels » partagés, décisifs bien que fugitifs, instantanés, </a:t>
            </a:r>
            <a:r>
              <a:rPr lang="fr-FR" sz="1800" kern="1200" dirty="0" err="1">
                <a:solidFill>
                  <a:srgbClr val="000000"/>
                </a:solidFill>
                <a:latin typeface="Calibri" pitchFamily="34" charset="0"/>
                <a:ea typeface="+mn-ea"/>
                <a:cs typeface="+mn-cs"/>
              </a:rPr>
              <a:t>inimplémentable</a:t>
            </a:r>
            <a:r>
              <a:rPr lang="fr-FR" sz="1800" kern="1200" dirty="0">
                <a:solidFill>
                  <a:srgbClr val="000000"/>
                </a:solidFill>
                <a:latin typeface="Calibri" pitchFamily="34" charset="0"/>
                <a:ea typeface="+mn-ea"/>
                <a:cs typeface="+mn-cs"/>
              </a:rPr>
              <a:t> dans l’IA</a:t>
            </a:r>
          </a:p>
        </p:txBody>
      </p:sp>
    </p:spTree>
    <p:extLst>
      <p:ext uri="{BB962C8B-B14F-4D97-AF65-F5344CB8AC3E}">
        <p14:creationId xmlns:p14="http://schemas.microsoft.com/office/powerpoint/2010/main" val="380991512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DB806-A6FE-393C-24FE-CF55C20745F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3CB9194-DC5E-0FCA-52EE-008E32589E32}"/>
              </a:ext>
            </a:extLst>
          </p:cNvPr>
          <p:cNvSpPr>
            <a:spLocks noGrp="1"/>
          </p:cNvSpPr>
          <p:nvPr>
            <p:ph type="title"/>
          </p:nvPr>
        </p:nvSpPr>
        <p:spPr>
          <a:xfrm>
            <a:off x="0" y="116632"/>
            <a:ext cx="12192000" cy="1143000"/>
          </a:xfrm>
        </p:spPr>
        <p:txBody>
          <a:bodyPr>
            <a:noAutofit/>
          </a:bodyPr>
          <a:lstStyle/>
          <a:p>
            <a:br>
              <a:rPr lang="fr-FR" sz="3200" b="1" dirty="0">
                <a:solidFill>
                  <a:srgbClr val="000000"/>
                </a:solidFill>
                <a:latin typeface="Calibri" panose="020F0502020204030204" pitchFamily="34" charset="0"/>
                <a:cs typeface="Calibri" panose="020F0502020204030204" pitchFamily="34" charset="0"/>
              </a:rPr>
            </a:br>
            <a:r>
              <a:rPr lang="fr-FR" sz="3200" b="1" dirty="0">
                <a:solidFill>
                  <a:srgbClr val="000000"/>
                </a:solidFill>
                <a:latin typeface="Calibri" panose="020F0502020204030204" pitchFamily="34" charset="0"/>
                <a:cs typeface="Calibri" panose="020F0502020204030204" pitchFamily="34" charset="0"/>
              </a:rPr>
              <a:t>Plan </a:t>
            </a:r>
            <a:br>
              <a:rPr lang="fr-FR" sz="3200" b="1" dirty="0">
                <a:solidFill>
                  <a:srgbClr val="000000"/>
                </a:solidFill>
                <a:latin typeface="Calibri" panose="020F0502020204030204" pitchFamily="34" charset="0"/>
                <a:cs typeface="Calibri" panose="020F0502020204030204" pitchFamily="34" charset="0"/>
              </a:rPr>
            </a:br>
            <a:endParaRPr lang="fr-FR" sz="3200" b="1" dirty="0">
              <a:solidFill>
                <a:schemeClr val="tx1"/>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2A418DDD-C690-DD53-F2B9-8E7334F9031C}"/>
              </a:ext>
            </a:extLst>
          </p:cNvPr>
          <p:cNvSpPr>
            <a:spLocks noGrp="1"/>
          </p:cNvSpPr>
          <p:nvPr>
            <p:ph idx="1"/>
          </p:nvPr>
        </p:nvSpPr>
        <p:spPr>
          <a:xfrm>
            <a:off x="263352" y="1412776"/>
            <a:ext cx="11881320" cy="5328591"/>
          </a:xfrm>
        </p:spPr>
        <p:txBody>
          <a:bodyPr>
            <a:normAutofit/>
          </a:bodyPr>
          <a:lstStyle/>
          <a:p>
            <a:pPr marL="342900" lvl="1" indent="-342900" defTabSz="-13873163" eaLnBrk="1" hangingPunct="1">
              <a:spcBef>
                <a:spcPts val="550"/>
              </a:spcBef>
              <a:buClr>
                <a:srgbClr val="FF6600"/>
              </a:buClr>
              <a:buSzPct val="90000"/>
              <a:buFont typeface="Wingdings" pitchFamily="2" charset="2"/>
              <a:buChar char="q"/>
              <a:defRPr/>
            </a:pPr>
            <a:r>
              <a:rPr lang="fr-FR" sz="2200" b="1" dirty="0">
                <a:solidFill>
                  <a:srgbClr val="E47200"/>
                </a:solidFill>
                <a:latin typeface="Calibri" panose="020F0502020204030204" pitchFamily="34" charset="0"/>
                <a:ea typeface="Calibri" panose="020F0502020204030204" pitchFamily="34" charset="0"/>
                <a:cs typeface="Calibri" panose="020F0502020204030204" pitchFamily="34" charset="0"/>
              </a:rPr>
              <a:t>L’usage de l’IA par le SOIGNANT : complémentarité ou concurrence ?</a:t>
            </a:r>
          </a:p>
          <a:p>
            <a:pPr lvl="1" defTabSz="457200" eaLnBrk="1" hangingPunct="1">
              <a:spcBef>
                <a:spcPts val="500"/>
              </a:spcBef>
              <a:buClr>
                <a:srgbClr val="000099"/>
              </a:buClr>
              <a:buSzPct val="70000"/>
              <a:buFont typeface="Wingdings" pitchFamily="2" charset="2"/>
              <a:buChar char=""/>
              <a:defRPr/>
            </a:pPr>
            <a:r>
              <a:rPr lang="fr-FR" sz="2100" dirty="0">
                <a:latin typeface="Calibri" panose="020F0502020204030204" pitchFamily="34" charset="0"/>
                <a:ea typeface="Calibri" panose="020F0502020204030204" pitchFamily="34" charset="0"/>
                <a:cs typeface="Calibri" panose="020F0502020204030204" pitchFamily="34" charset="0"/>
              </a:rPr>
              <a:t>Corpus massif de savoirs plus vaste que celui du clinicien</a:t>
            </a:r>
          </a:p>
          <a:p>
            <a:pPr lvl="1" defTabSz="457200" eaLnBrk="1" hangingPunct="1">
              <a:spcBef>
                <a:spcPts val="500"/>
              </a:spcBef>
              <a:buClr>
                <a:srgbClr val="000099"/>
              </a:buClr>
              <a:buSzPct val="70000"/>
              <a:buFont typeface="Wingdings" pitchFamily="2" charset="2"/>
              <a:buChar char=""/>
              <a:defRPr/>
            </a:pPr>
            <a:r>
              <a:rPr lang="fr-FR" sz="2100" dirty="0">
                <a:latin typeface="Calibri" panose="020F0502020204030204" pitchFamily="34" charset="0"/>
                <a:ea typeface="Calibri" panose="020F0502020204030204" pitchFamily="34" charset="0"/>
                <a:cs typeface="Calibri" panose="020F0502020204030204" pitchFamily="34" charset="0"/>
              </a:rPr>
              <a:t>Complémentarité plus qu’une illusoire concurrence : persistance de l’importance de la relation et du singulier</a:t>
            </a:r>
          </a:p>
          <a:p>
            <a:pPr marL="457200" lvl="1" indent="0" defTabSz="457200" eaLnBrk="1" hangingPunct="1">
              <a:spcBef>
                <a:spcPts val="500"/>
              </a:spcBef>
              <a:buClr>
                <a:srgbClr val="000099"/>
              </a:buClr>
              <a:buSzPct val="70000"/>
              <a:buNone/>
              <a:defRPr/>
            </a:pPr>
            <a:endParaRPr lang="fr-FR" sz="800" dirty="0">
              <a:latin typeface="Calibri" panose="020F0502020204030204" pitchFamily="34" charset="0"/>
              <a:ea typeface="Calibri" panose="020F0502020204030204" pitchFamily="34" charset="0"/>
              <a:cs typeface="Calibri" panose="020F0502020204030204" pitchFamily="34" charset="0"/>
            </a:endParaRPr>
          </a:p>
          <a:p>
            <a:pPr marL="342900" lvl="1" indent="-342900" defTabSz="-13873163" eaLnBrk="1" hangingPunct="1">
              <a:spcBef>
                <a:spcPts val="550"/>
              </a:spcBef>
              <a:buClr>
                <a:srgbClr val="FF6600"/>
              </a:buClr>
              <a:buSzPct val="90000"/>
              <a:buFont typeface="Wingdings" pitchFamily="2" charset="2"/>
              <a:buChar char="q"/>
              <a:defRPr/>
            </a:pPr>
            <a:r>
              <a:rPr lang="fr-FR" sz="2200" b="1" dirty="0">
                <a:solidFill>
                  <a:srgbClr val="E47200"/>
                </a:solidFill>
                <a:latin typeface="Calibri" panose="020F0502020204030204" pitchFamily="34" charset="0"/>
                <a:ea typeface="Calibri" panose="020F0502020204030204" pitchFamily="34" charset="0"/>
                <a:cs typeface="Calibri" panose="020F0502020204030204" pitchFamily="34" charset="0"/>
              </a:rPr>
              <a:t>IA et la SOCIÉTÉ : banalisation ou leurre ?</a:t>
            </a:r>
          </a:p>
          <a:p>
            <a:pPr lvl="1" defTabSz="457200" eaLnBrk="1" hangingPunct="1">
              <a:spcBef>
                <a:spcPts val="500"/>
              </a:spcBef>
              <a:buClr>
                <a:srgbClr val="000099"/>
              </a:buClr>
              <a:buSzPct val="70000"/>
              <a:buFont typeface="Wingdings" pitchFamily="2" charset="2"/>
              <a:buChar char=""/>
              <a:defRPr/>
            </a:pPr>
            <a:r>
              <a:rPr lang="fr-FR" sz="2100" dirty="0">
                <a:latin typeface="Calibri" panose="020F0502020204030204" pitchFamily="34" charset="0"/>
                <a:ea typeface="Calibri" panose="020F0502020204030204" pitchFamily="34" charset="0"/>
                <a:cs typeface="Calibri" panose="020F0502020204030204" pitchFamily="34" charset="0"/>
              </a:rPr>
              <a:t>Banalisation : déstigmatisation - Leurre : les questions psychiques et existentielles sont éminemment contextuelles et phénoménologiquement uniques</a:t>
            </a:r>
          </a:p>
          <a:p>
            <a:pPr marL="457200" lvl="1" indent="0" defTabSz="457200" eaLnBrk="1" hangingPunct="1">
              <a:spcBef>
                <a:spcPts val="500"/>
              </a:spcBef>
              <a:buClr>
                <a:srgbClr val="000099"/>
              </a:buClr>
              <a:buSzPct val="70000"/>
              <a:buNone/>
              <a:defRPr/>
            </a:pPr>
            <a:endParaRPr lang="fr-FR" sz="800" dirty="0">
              <a:latin typeface="Calibri" panose="020F0502020204030204" pitchFamily="34" charset="0"/>
              <a:ea typeface="Calibri" panose="020F0502020204030204" pitchFamily="34" charset="0"/>
              <a:cs typeface="Calibri" panose="020F0502020204030204" pitchFamily="34" charset="0"/>
            </a:endParaRPr>
          </a:p>
          <a:p>
            <a:pPr marL="342900" lvl="1" indent="-342900" defTabSz="-13873163" eaLnBrk="1" hangingPunct="1">
              <a:spcBef>
                <a:spcPts val="550"/>
              </a:spcBef>
              <a:buClr>
                <a:srgbClr val="FF6600"/>
              </a:buClr>
              <a:buSzPct val="90000"/>
              <a:buFont typeface="Wingdings" pitchFamily="2" charset="2"/>
              <a:buChar char="q"/>
              <a:defRPr/>
            </a:pPr>
            <a:r>
              <a:rPr lang="fr-FR" sz="2200" b="1" dirty="0">
                <a:solidFill>
                  <a:srgbClr val="E47200"/>
                </a:solidFill>
                <a:latin typeface="Calibri" panose="020F0502020204030204" pitchFamily="34" charset="0"/>
                <a:ea typeface="Calibri" panose="020F0502020204030204" pitchFamily="34" charset="0"/>
                <a:cs typeface="Calibri" panose="020F0502020204030204" pitchFamily="34" charset="0"/>
              </a:rPr>
              <a:t>IA et RESPONSABILITÉ: décision entre généralité et singularité</a:t>
            </a:r>
          </a:p>
          <a:p>
            <a:pPr lvl="1" defTabSz="457200" eaLnBrk="1" hangingPunct="1">
              <a:spcBef>
                <a:spcPts val="500"/>
              </a:spcBef>
              <a:buClr>
                <a:srgbClr val="000099"/>
              </a:buClr>
              <a:buSzPct val="70000"/>
              <a:buFont typeface="Wingdings" pitchFamily="2" charset="2"/>
              <a:buChar char=""/>
              <a:defRPr/>
            </a:pPr>
            <a:r>
              <a:rPr lang="fr-FR" sz="2100" dirty="0">
                <a:latin typeface="Calibri" panose="020F0502020204030204" pitchFamily="34" charset="0"/>
                <a:ea typeface="Calibri" panose="020F0502020204030204" pitchFamily="34" charset="0"/>
                <a:cs typeface="Calibri" panose="020F0502020204030204" pitchFamily="34" charset="0"/>
              </a:rPr>
              <a:t>L’IA informe, mais n’intervient pas sur la responsabilité des décisions auxquelles elle contribue</a:t>
            </a:r>
          </a:p>
          <a:p>
            <a:pPr lvl="1" defTabSz="457200" eaLnBrk="1" hangingPunct="1">
              <a:spcBef>
                <a:spcPts val="500"/>
              </a:spcBef>
              <a:buClr>
                <a:srgbClr val="000099"/>
              </a:buClr>
              <a:buSzPct val="70000"/>
              <a:buFont typeface="Wingdings" pitchFamily="2" charset="2"/>
              <a:buChar char=""/>
              <a:defRPr/>
            </a:pPr>
            <a:r>
              <a:rPr lang="fr-FR" sz="2100" dirty="0">
                <a:latin typeface="Calibri" panose="020F0502020204030204" pitchFamily="34" charset="0"/>
                <a:ea typeface="Calibri" panose="020F0502020204030204" pitchFamily="34" charset="0"/>
                <a:cs typeface="Calibri" panose="020F0502020204030204" pitchFamily="34" charset="0"/>
              </a:rPr>
              <a:t>La relation crée un savoir instantanée commun, temporaire, mais décisif à destination d’une bienfaisance non </a:t>
            </a:r>
            <a:r>
              <a:rPr lang="fr-FR" sz="2100" dirty="0" err="1">
                <a:latin typeface="Calibri" panose="020F0502020204030204" pitchFamily="34" charset="0"/>
                <a:ea typeface="Calibri" panose="020F0502020204030204" pitchFamily="34" charset="0"/>
                <a:cs typeface="Calibri" panose="020F0502020204030204" pitchFamily="34" charset="0"/>
              </a:rPr>
              <a:t>informable</a:t>
            </a:r>
            <a:r>
              <a:rPr lang="fr-FR" sz="2100" dirty="0">
                <a:latin typeface="Calibri" panose="020F0502020204030204" pitchFamily="34" charset="0"/>
                <a:ea typeface="Calibri" panose="020F0502020204030204" pitchFamily="34" charset="0"/>
                <a:cs typeface="Calibri" panose="020F0502020204030204" pitchFamily="34" charset="0"/>
              </a:rPr>
              <a:t> par l’IA</a:t>
            </a:r>
          </a:p>
          <a:p>
            <a:pPr lvl="1" defTabSz="457200" eaLnBrk="1" hangingPunct="1">
              <a:spcBef>
                <a:spcPts val="500"/>
              </a:spcBef>
              <a:buClr>
                <a:srgbClr val="000099"/>
              </a:buClr>
              <a:buSzPct val="70000"/>
              <a:buFont typeface="Wingdings" pitchFamily="2" charset="2"/>
              <a:buChar char=""/>
              <a:defRPr/>
            </a:pPr>
            <a:endParaRPr lang="fr-FR" sz="800" dirty="0">
              <a:latin typeface="Calibri" pitchFamily="34" charset="0"/>
            </a:endParaRPr>
          </a:p>
          <a:p>
            <a:pPr lvl="1" defTabSz="457200" eaLnBrk="1" hangingPunct="1">
              <a:spcBef>
                <a:spcPts val="500"/>
              </a:spcBef>
              <a:buClr>
                <a:srgbClr val="000099"/>
              </a:buClr>
              <a:buSzPct val="70000"/>
              <a:buFont typeface="Wingdings" pitchFamily="2" charset="2"/>
              <a:buChar char=""/>
              <a:defRPr/>
            </a:pPr>
            <a:endParaRPr lang="fr-FR" sz="800" dirty="0">
              <a:latin typeface="Calibri" pitchFamily="34" charset="0"/>
            </a:endParaRPr>
          </a:p>
        </p:txBody>
      </p:sp>
      <p:sp>
        <p:nvSpPr>
          <p:cNvPr id="7" name="Rectangle à coins arrondis 6">
            <a:extLst>
              <a:ext uri="{FF2B5EF4-FFF2-40B4-BE49-F238E27FC236}">
                <a16:creationId xmlns:a16="http://schemas.microsoft.com/office/drawing/2014/main" id="{CC136E65-6F56-8FEE-BFA1-DF0578F5713D}"/>
              </a:ext>
            </a:extLst>
          </p:cNvPr>
          <p:cNvSpPr/>
          <p:nvPr/>
        </p:nvSpPr>
        <p:spPr>
          <a:xfrm>
            <a:off x="5762077" y="3047990"/>
            <a:ext cx="204383" cy="354925"/>
          </a:xfrm>
          <a:prstGeom prst="roundRect">
            <a:avLst/>
          </a:prstGeom>
        </p:spPr>
        <p:txBody>
          <a:bodyPr wrap="none" rtlCol="0" anchor="ctr">
            <a:spAutoFit/>
          </a:bodyPr>
          <a:lstStyle/>
          <a:p>
            <a:pPr algn="ctr"/>
            <a:endParaRPr lang="fr-FR" dirty="0">
              <a:solidFill>
                <a:schemeClr val="tx1">
                  <a:lumMod val="50000"/>
                  <a:lumOff val="50000"/>
                </a:schemeClr>
              </a:solidFill>
            </a:endParaRPr>
          </a:p>
        </p:txBody>
      </p:sp>
      <p:sp>
        <p:nvSpPr>
          <p:cNvPr id="11" name="Organigramme : Alternative 10">
            <a:extLst>
              <a:ext uri="{FF2B5EF4-FFF2-40B4-BE49-F238E27FC236}">
                <a16:creationId xmlns:a16="http://schemas.microsoft.com/office/drawing/2014/main" id="{05902977-9560-8CFD-F6E2-F69129481D9A}"/>
              </a:ext>
            </a:extLst>
          </p:cNvPr>
          <p:cNvSpPr/>
          <p:nvPr/>
        </p:nvSpPr>
        <p:spPr>
          <a:xfrm>
            <a:off x="2530362" y="3811514"/>
            <a:ext cx="204383" cy="354925"/>
          </a:xfrm>
          <a:prstGeom prst="flowChartAlternateProcess">
            <a:avLst/>
          </a:prstGeom>
        </p:spPr>
        <p:txBody>
          <a:bodyPr wrap="none" rtlCol="0" anchor="ctr">
            <a:spAutoFit/>
          </a:bodyPr>
          <a:lstStyle/>
          <a:p>
            <a:pPr algn="ctr"/>
            <a:endParaRPr lang="fr-FR" dirty="0">
              <a:solidFill>
                <a:schemeClr val="tx1">
                  <a:lumMod val="50000"/>
                  <a:lumOff val="50000"/>
                </a:schemeClr>
              </a:solidFill>
            </a:endParaRPr>
          </a:p>
        </p:txBody>
      </p:sp>
      <p:sp>
        <p:nvSpPr>
          <p:cNvPr id="13" name="Rectangle à coins arrondis 12">
            <a:extLst>
              <a:ext uri="{FF2B5EF4-FFF2-40B4-BE49-F238E27FC236}">
                <a16:creationId xmlns:a16="http://schemas.microsoft.com/office/drawing/2014/main" id="{8C0FCCB2-F514-0A49-A9BD-37B8FDDA91A5}"/>
              </a:ext>
            </a:extLst>
          </p:cNvPr>
          <p:cNvSpPr/>
          <p:nvPr/>
        </p:nvSpPr>
        <p:spPr>
          <a:xfrm>
            <a:off x="3735992" y="4112702"/>
            <a:ext cx="204383" cy="354925"/>
          </a:xfrm>
          <a:prstGeom prst="roundRect">
            <a:avLst/>
          </a:prstGeom>
        </p:spPr>
        <p:txBody>
          <a:bodyPr wrap="none" rtlCol="0" anchor="ctr">
            <a:spAutoFit/>
          </a:bodyPr>
          <a:lstStyle/>
          <a:p>
            <a:pPr algn="ctr"/>
            <a:endParaRPr lang="fr-FR" dirty="0">
              <a:solidFill>
                <a:schemeClr val="tx1">
                  <a:lumMod val="50000"/>
                  <a:lumOff val="50000"/>
                </a:schemeClr>
              </a:solidFill>
            </a:endParaRPr>
          </a:p>
        </p:txBody>
      </p:sp>
    </p:spTree>
    <p:extLst>
      <p:ext uri="{BB962C8B-B14F-4D97-AF65-F5344CB8AC3E}">
        <p14:creationId xmlns:p14="http://schemas.microsoft.com/office/powerpoint/2010/main" val="364073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341BA30-3FC2-9E0A-77E9-35D01D8D6127}"/>
            </a:ext>
          </a:extLst>
        </p:cNvPr>
        <p:cNvGrpSpPr/>
        <p:nvPr/>
      </p:nvGrpSpPr>
      <p:grpSpPr>
        <a:xfrm>
          <a:off x="0" y="0"/>
          <a:ext cx="0" cy="0"/>
          <a:chOff x="0" y="0"/>
          <a:chExt cx="0" cy="0"/>
        </a:xfrm>
      </p:grpSpPr>
      <p:sp>
        <p:nvSpPr>
          <p:cNvPr id="17412" name="Text Box 6">
            <a:extLst>
              <a:ext uri="{FF2B5EF4-FFF2-40B4-BE49-F238E27FC236}">
                <a16:creationId xmlns:a16="http://schemas.microsoft.com/office/drawing/2014/main" id="{63E23221-B413-B83D-5840-A333365FA2BF}"/>
              </a:ext>
            </a:extLst>
          </p:cNvPr>
          <p:cNvSpPr txBox="1">
            <a:spLocks noChangeArrowheads="1"/>
          </p:cNvSpPr>
          <p:nvPr/>
        </p:nvSpPr>
        <p:spPr bwMode="auto">
          <a:xfrm>
            <a:off x="191344" y="2636912"/>
            <a:ext cx="11737304" cy="1651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50000"/>
              </a:spcBef>
              <a:buNone/>
            </a:pPr>
            <a:r>
              <a:rPr lang="fr-FR" sz="3600" dirty="0"/>
              <a:t>Appréhender la complexité en psychiatrie pour informer l’IA</a:t>
            </a:r>
          </a:p>
        </p:txBody>
      </p:sp>
    </p:spTree>
    <p:extLst>
      <p:ext uri="{BB962C8B-B14F-4D97-AF65-F5344CB8AC3E}">
        <p14:creationId xmlns:p14="http://schemas.microsoft.com/office/powerpoint/2010/main" val="61079740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 name="ZoneTexte 33"/>
          <p:cNvSpPr txBox="1"/>
          <p:nvPr/>
        </p:nvSpPr>
        <p:spPr>
          <a:xfrm>
            <a:off x="983048" y="2276872"/>
            <a:ext cx="1296528" cy="338554"/>
          </a:xfrm>
          <a:prstGeom prst="rect">
            <a:avLst/>
          </a:prstGeom>
          <a:solidFill>
            <a:srgbClr val="C00000"/>
          </a:solidFill>
          <a:ln w="38100">
            <a:solidFill>
              <a:srgbClr val="00B050"/>
            </a:solidFill>
          </a:ln>
        </p:spPr>
        <p:txBody>
          <a:bodyPr wrap="square" rtlCol="0">
            <a:spAutoFit/>
          </a:bodyPr>
          <a:lstStyle/>
          <a:p>
            <a:r>
              <a:rPr lang="fr-FR" dirty="0">
                <a:solidFill>
                  <a:schemeClr val="bg1"/>
                </a:solidFill>
              </a:rPr>
              <a:t>CHIMIQUES</a:t>
            </a:r>
          </a:p>
        </p:txBody>
      </p:sp>
      <p:sp>
        <p:nvSpPr>
          <p:cNvPr id="12291" name="ZoneTexte 4"/>
          <p:cNvSpPr txBox="1">
            <a:spLocks noChangeArrowheads="1"/>
          </p:cNvSpPr>
          <p:nvPr/>
        </p:nvSpPr>
        <p:spPr bwMode="auto">
          <a:xfrm>
            <a:off x="119336" y="260649"/>
            <a:ext cx="11953328" cy="954107"/>
          </a:xfrm>
          <a:prstGeom prst="rect">
            <a:avLst/>
          </a:prstGeom>
          <a:noFill/>
          <a:ln w="9525">
            <a:noFill/>
            <a:miter lim="800000"/>
            <a:headEnd/>
            <a:tailEnd/>
          </a:ln>
        </p:spPr>
        <p:txBody>
          <a:bodyPr wrap="square">
            <a:spAutoFit/>
          </a:bodyPr>
          <a:lstStyle/>
          <a:p>
            <a:pPr marL="3175" lvl="1" indent="15875" algn="ctr" eaLnBrk="0" hangingPunct="0">
              <a:spcBef>
                <a:spcPts val="550"/>
              </a:spcBef>
              <a:buClr>
                <a:srgbClr val="A94543"/>
              </a:buClr>
              <a:buSzPct val="90000"/>
            </a:pPr>
            <a:r>
              <a:rPr lang="fr-FR" altLang="ko-KR" sz="2800" dirty="0">
                <a:solidFill>
                  <a:schemeClr val="tx1"/>
                </a:solidFill>
                <a:cs typeface="Calibri" pitchFamily="34" charset="0"/>
              </a:rPr>
              <a:t>Interroger l’IA sur la maladie mentale suppose des modèles de cette dernière Un exemple de modèle de complexité</a:t>
            </a:r>
          </a:p>
        </p:txBody>
      </p:sp>
      <p:sp>
        <p:nvSpPr>
          <p:cNvPr id="11" name="ZoneTexte 10"/>
          <p:cNvSpPr txBox="1"/>
          <p:nvPr/>
        </p:nvSpPr>
        <p:spPr>
          <a:xfrm>
            <a:off x="1775520" y="2636913"/>
            <a:ext cx="3888432" cy="461665"/>
          </a:xfrm>
          <a:prstGeom prst="rect">
            <a:avLst/>
          </a:prstGeom>
          <a:noFill/>
        </p:spPr>
        <p:txBody>
          <a:bodyPr wrap="square" rtlCol="0">
            <a:spAutoFit/>
          </a:bodyPr>
          <a:lstStyle/>
          <a:p>
            <a:r>
              <a:rPr lang="fr-FR" sz="2400" dirty="0">
                <a:solidFill>
                  <a:srgbClr val="00B050"/>
                </a:solidFill>
              </a:rPr>
              <a:t>Transmetteurs</a:t>
            </a:r>
          </a:p>
        </p:txBody>
      </p:sp>
      <p:sp>
        <p:nvSpPr>
          <p:cNvPr id="12" name="ZoneTexte 11"/>
          <p:cNvSpPr txBox="1"/>
          <p:nvPr/>
        </p:nvSpPr>
        <p:spPr>
          <a:xfrm>
            <a:off x="5015881" y="2659599"/>
            <a:ext cx="3974693" cy="461665"/>
          </a:xfrm>
          <a:prstGeom prst="rect">
            <a:avLst/>
          </a:prstGeom>
          <a:noFill/>
        </p:spPr>
        <p:txBody>
          <a:bodyPr wrap="square" rtlCol="0">
            <a:spAutoFit/>
          </a:bodyPr>
          <a:lstStyle/>
          <a:p>
            <a:pPr algn="ctr"/>
            <a:r>
              <a:rPr lang="fr-FR" sz="2400" dirty="0" err="1">
                <a:solidFill>
                  <a:srgbClr val="00B050"/>
                </a:solidFill>
              </a:rPr>
              <a:t>Electrochimiques</a:t>
            </a:r>
            <a:r>
              <a:rPr lang="fr-FR" sz="2400" dirty="0">
                <a:solidFill>
                  <a:srgbClr val="00B050"/>
                </a:solidFill>
              </a:rPr>
              <a:t> </a:t>
            </a:r>
          </a:p>
        </p:txBody>
      </p:sp>
      <p:sp>
        <p:nvSpPr>
          <p:cNvPr id="13" name="ZoneTexte 12"/>
          <p:cNvSpPr txBox="1"/>
          <p:nvPr/>
        </p:nvSpPr>
        <p:spPr>
          <a:xfrm>
            <a:off x="8912696" y="2659599"/>
            <a:ext cx="1503784" cy="461665"/>
          </a:xfrm>
          <a:prstGeom prst="rect">
            <a:avLst/>
          </a:prstGeom>
          <a:noFill/>
        </p:spPr>
        <p:txBody>
          <a:bodyPr wrap="square" rtlCol="0">
            <a:spAutoFit/>
          </a:bodyPr>
          <a:lstStyle/>
          <a:p>
            <a:pPr algn="ctr"/>
            <a:r>
              <a:rPr lang="fr-FR" sz="2400" dirty="0">
                <a:solidFill>
                  <a:srgbClr val="00B050"/>
                </a:solidFill>
              </a:rPr>
              <a:t>            Gaz</a:t>
            </a:r>
          </a:p>
        </p:txBody>
      </p:sp>
      <p:sp>
        <p:nvSpPr>
          <p:cNvPr id="19" name="Rectangle 18"/>
          <p:cNvSpPr/>
          <p:nvPr/>
        </p:nvSpPr>
        <p:spPr bwMode="auto">
          <a:xfrm>
            <a:off x="1019436" y="2659164"/>
            <a:ext cx="10153128" cy="430719"/>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1200" dirty="0">
              <a:solidFill>
                <a:schemeClr val="tx1"/>
              </a:solidFill>
              <a:latin typeface="Arial" pitchFamily="34" charset="0"/>
            </a:endParaRPr>
          </a:p>
        </p:txBody>
      </p:sp>
      <p:pic>
        <p:nvPicPr>
          <p:cNvPr id="20" name="Image 19"/>
          <p:cNvPicPr>
            <a:picLocks noChangeAspect="1"/>
          </p:cNvPicPr>
          <p:nvPr/>
        </p:nvPicPr>
        <p:blipFill>
          <a:blip r:embed="rId3"/>
          <a:stretch>
            <a:fillRect/>
          </a:stretch>
        </p:blipFill>
        <p:spPr>
          <a:xfrm>
            <a:off x="1019436" y="3160422"/>
            <a:ext cx="1727336" cy="1772383"/>
          </a:xfrm>
          <a:prstGeom prst="rect">
            <a:avLst/>
          </a:prstGeom>
        </p:spPr>
      </p:pic>
      <p:pic>
        <p:nvPicPr>
          <p:cNvPr id="23" name="Imag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2317" y="3153707"/>
            <a:ext cx="1987957" cy="1818512"/>
          </a:xfrm>
          <a:prstGeom prst="rect">
            <a:avLst/>
          </a:prstGeom>
        </p:spPr>
      </p:pic>
      <p:sp>
        <p:nvSpPr>
          <p:cNvPr id="35" name="ZoneTexte 34"/>
          <p:cNvSpPr txBox="1"/>
          <p:nvPr/>
        </p:nvSpPr>
        <p:spPr>
          <a:xfrm>
            <a:off x="1067877" y="5071381"/>
            <a:ext cx="1564084" cy="646331"/>
          </a:xfrm>
          <a:prstGeom prst="rect">
            <a:avLst/>
          </a:prstGeom>
          <a:noFill/>
          <a:ln w="19050">
            <a:solidFill>
              <a:srgbClr val="00B050"/>
            </a:solidFill>
          </a:ln>
        </p:spPr>
        <p:txBody>
          <a:bodyPr wrap="square" rtlCol="0">
            <a:spAutoFit/>
          </a:bodyPr>
          <a:lstStyle/>
          <a:p>
            <a:r>
              <a:rPr lang="fr-FR" sz="1800" dirty="0">
                <a:solidFill>
                  <a:schemeClr val="tx1"/>
                </a:solidFill>
              </a:rPr>
              <a:t>NT: amine (5-HT, Dopa, …)</a:t>
            </a:r>
          </a:p>
        </p:txBody>
      </p:sp>
      <p:sp>
        <p:nvSpPr>
          <p:cNvPr id="38" name="ZoneTexte 37"/>
          <p:cNvSpPr txBox="1"/>
          <p:nvPr/>
        </p:nvSpPr>
        <p:spPr>
          <a:xfrm>
            <a:off x="3287688" y="5082744"/>
            <a:ext cx="1570075" cy="646331"/>
          </a:xfrm>
          <a:prstGeom prst="rect">
            <a:avLst/>
          </a:prstGeom>
          <a:noFill/>
          <a:ln w="19050">
            <a:solidFill>
              <a:srgbClr val="00B050"/>
            </a:solidFill>
          </a:ln>
        </p:spPr>
        <p:txBody>
          <a:bodyPr wrap="square" rtlCol="0">
            <a:spAutoFit/>
          </a:bodyPr>
          <a:lstStyle/>
          <a:p>
            <a:r>
              <a:rPr lang="fr-FR" sz="1800" dirty="0">
                <a:solidFill>
                  <a:schemeClr val="tx1"/>
                </a:solidFill>
              </a:rPr>
              <a:t>NM: lipides (</a:t>
            </a:r>
            <a:r>
              <a:rPr lang="fr-FR" sz="1800" dirty="0" err="1">
                <a:solidFill>
                  <a:schemeClr val="tx1"/>
                </a:solidFill>
              </a:rPr>
              <a:t>anandamide</a:t>
            </a:r>
            <a:r>
              <a:rPr lang="fr-FR" sz="1800" dirty="0">
                <a:solidFill>
                  <a:schemeClr val="tx1"/>
                </a:solidFill>
              </a:rPr>
              <a:t>) </a:t>
            </a:r>
          </a:p>
        </p:txBody>
      </p:sp>
      <p:sp>
        <p:nvSpPr>
          <p:cNvPr id="39" name="ZoneTexte 38"/>
          <p:cNvSpPr txBox="1"/>
          <p:nvPr/>
        </p:nvSpPr>
        <p:spPr>
          <a:xfrm>
            <a:off x="2631961" y="5879013"/>
            <a:ext cx="2016224" cy="646331"/>
          </a:xfrm>
          <a:prstGeom prst="rect">
            <a:avLst/>
          </a:prstGeom>
          <a:noFill/>
          <a:ln w="19050">
            <a:solidFill>
              <a:srgbClr val="00B050"/>
            </a:solidFill>
          </a:ln>
        </p:spPr>
        <p:txBody>
          <a:bodyPr wrap="square" rtlCol="0">
            <a:spAutoFit/>
          </a:bodyPr>
          <a:lstStyle/>
          <a:p>
            <a:r>
              <a:rPr lang="fr-FR" sz="1800" dirty="0">
                <a:solidFill>
                  <a:schemeClr val="tx1"/>
                </a:solidFill>
              </a:rPr>
              <a:t>Autres : hormones, peptides, ATP, …</a:t>
            </a:r>
          </a:p>
        </p:txBody>
      </p:sp>
      <p:pic>
        <p:nvPicPr>
          <p:cNvPr id="37" name="Image 36"/>
          <p:cNvPicPr>
            <a:picLocks noChangeAspect="1"/>
          </p:cNvPicPr>
          <p:nvPr/>
        </p:nvPicPr>
        <p:blipFill>
          <a:blip r:embed="rId5"/>
          <a:stretch>
            <a:fillRect/>
          </a:stretch>
        </p:blipFill>
        <p:spPr>
          <a:xfrm>
            <a:off x="5303912" y="3123844"/>
            <a:ext cx="3971674" cy="2969452"/>
          </a:xfrm>
          <a:prstGeom prst="rect">
            <a:avLst/>
          </a:prstGeom>
        </p:spPr>
      </p:pic>
      <p:sp>
        <p:nvSpPr>
          <p:cNvPr id="2" name="ZoneTexte 1"/>
          <p:cNvSpPr txBox="1"/>
          <p:nvPr/>
        </p:nvSpPr>
        <p:spPr>
          <a:xfrm>
            <a:off x="3204405" y="2021266"/>
            <a:ext cx="5927206" cy="461665"/>
          </a:xfrm>
          <a:prstGeom prst="rect">
            <a:avLst/>
          </a:prstGeom>
          <a:solidFill>
            <a:srgbClr val="FFFF00"/>
          </a:solidFill>
        </p:spPr>
        <p:txBody>
          <a:bodyPr wrap="square" rtlCol="0">
            <a:spAutoFit/>
          </a:bodyPr>
          <a:lstStyle/>
          <a:p>
            <a:pPr algn="ctr"/>
            <a:r>
              <a:rPr lang="fr-FR" sz="2400" dirty="0">
                <a:solidFill>
                  <a:schemeClr val="tx1"/>
                </a:solidFill>
              </a:rPr>
              <a:t>Principaux effecteurs de la signalisation </a:t>
            </a:r>
          </a:p>
        </p:txBody>
      </p:sp>
      <p:pic>
        <p:nvPicPr>
          <p:cNvPr id="3" name="Image 2"/>
          <p:cNvPicPr>
            <a:picLocks noChangeAspect="1"/>
          </p:cNvPicPr>
          <p:nvPr/>
        </p:nvPicPr>
        <p:blipFill>
          <a:blip r:embed="rId6"/>
          <a:stretch>
            <a:fillRect/>
          </a:stretch>
        </p:blipFill>
        <p:spPr>
          <a:xfrm>
            <a:off x="9898638" y="4005064"/>
            <a:ext cx="918808" cy="406126"/>
          </a:xfrm>
          <a:prstGeom prst="rect">
            <a:avLst/>
          </a:prstGeom>
        </p:spPr>
      </p:pic>
      <p:pic>
        <p:nvPicPr>
          <p:cNvPr id="5" name="Image 4"/>
          <p:cNvPicPr>
            <a:picLocks noChangeAspect="1"/>
          </p:cNvPicPr>
          <p:nvPr/>
        </p:nvPicPr>
        <p:blipFill>
          <a:blip r:embed="rId7"/>
          <a:stretch>
            <a:fillRect/>
          </a:stretch>
        </p:blipFill>
        <p:spPr>
          <a:xfrm>
            <a:off x="9825920" y="3404009"/>
            <a:ext cx="1064247" cy="286929"/>
          </a:xfrm>
          <a:prstGeom prst="rect">
            <a:avLst/>
          </a:prstGeom>
        </p:spPr>
      </p:pic>
      <p:sp>
        <p:nvSpPr>
          <p:cNvPr id="21" name="Rectangle 20"/>
          <p:cNvSpPr/>
          <p:nvPr/>
        </p:nvSpPr>
        <p:spPr>
          <a:xfrm>
            <a:off x="9624392" y="3689340"/>
            <a:ext cx="1595450" cy="338554"/>
          </a:xfrm>
          <a:prstGeom prst="rect">
            <a:avLst/>
          </a:prstGeom>
        </p:spPr>
        <p:txBody>
          <a:bodyPr wrap="square">
            <a:spAutoFit/>
          </a:bodyPr>
          <a:lstStyle/>
          <a:p>
            <a:pPr algn="ctr"/>
            <a:r>
              <a:rPr lang="fr-FR" dirty="0">
                <a:solidFill>
                  <a:schemeClr val="tx1"/>
                </a:solidFill>
              </a:rPr>
              <a:t>Oxyde nitrique</a:t>
            </a:r>
            <a:endParaRPr lang="fr-FR" sz="1400" b="0" dirty="0">
              <a:solidFill>
                <a:schemeClr val="tx1"/>
              </a:solidFill>
            </a:endParaRPr>
          </a:p>
        </p:txBody>
      </p:sp>
      <p:sp>
        <p:nvSpPr>
          <p:cNvPr id="22" name="Rectangle 21"/>
          <p:cNvSpPr/>
          <p:nvPr/>
        </p:nvSpPr>
        <p:spPr>
          <a:xfrm>
            <a:off x="9707675" y="4360668"/>
            <a:ext cx="1428885" cy="338554"/>
          </a:xfrm>
          <a:prstGeom prst="rect">
            <a:avLst/>
          </a:prstGeom>
        </p:spPr>
        <p:txBody>
          <a:bodyPr wrap="square">
            <a:spAutoFit/>
          </a:bodyPr>
          <a:lstStyle/>
          <a:p>
            <a:pPr algn="ctr"/>
            <a:r>
              <a:rPr lang="fr-FR" dirty="0">
                <a:solidFill>
                  <a:schemeClr val="tx1"/>
                </a:solidFill>
              </a:rPr>
              <a:t>Dioxygène</a:t>
            </a:r>
            <a:endParaRPr lang="fr-FR" sz="1400" b="0" dirty="0">
              <a:solidFill>
                <a:schemeClr val="tx1"/>
              </a:solidFill>
            </a:endParaRPr>
          </a:p>
        </p:txBody>
      </p:sp>
      <p:sp>
        <p:nvSpPr>
          <p:cNvPr id="24" name="ZoneTexte 23"/>
          <p:cNvSpPr txBox="1"/>
          <p:nvPr/>
        </p:nvSpPr>
        <p:spPr>
          <a:xfrm>
            <a:off x="6564052" y="6156012"/>
            <a:ext cx="1512168" cy="369332"/>
          </a:xfrm>
          <a:prstGeom prst="rect">
            <a:avLst/>
          </a:prstGeom>
          <a:noFill/>
          <a:ln w="19050">
            <a:solidFill>
              <a:srgbClr val="00B050"/>
            </a:solidFill>
          </a:ln>
        </p:spPr>
        <p:txBody>
          <a:bodyPr wrap="square" rtlCol="0">
            <a:spAutoFit/>
          </a:bodyPr>
          <a:lstStyle/>
          <a:p>
            <a:pPr algn="ctr"/>
            <a:r>
              <a:rPr lang="fr-FR" sz="1800" dirty="0">
                <a:solidFill>
                  <a:schemeClr val="tx1"/>
                </a:solidFill>
              </a:rPr>
              <a:t>Na</a:t>
            </a:r>
            <a:r>
              <a:rPr lang="fr-FR" sz="1800" baseline="30000" dirty="0">
                <a:solidFill>
                  <a:schemeClr val="tx1"/>
                </a:solidFill>
              </a:rPr>
              <a:t>+</a:t>
            </a:r>
            <a:r>
              <a:rPr lang="fr-FR" sz="1800" dirty="0">
                <a:solidFill>
                  <a:schemeClr val="tx1"/>
                </a:solidFill>
              </a:rPr>
              <a:t>, Cl</a:t>
            </a:r>
            <a:r>
              <a:rPr lang="fr-FR" sz="1800" baseline="30000" dirty="0">
                <a:solidFill>
                  <a:schemeClr val="tx1"/>
                </a:solidFill>
              </a:rPr>
              <a:t>-</a:t>
            </a:r>
            <a:r>
              <a:rPr lang="fr-FR" sz="1800" dirty="0">
                <a:solidFill>
                  <a:schemeClr val="tx1"/>
                </a:solidFill>
              </a:rPr>
              <a:t>, K</a:t>
            </a:r>
            <a:r>
              <a:rPr lang="fr-FR" sz="1800" baseline="30000" dirty="0">
                <a:solidFill>
                  <a:schemeClr val="tx1"/>
                </a:solidFill>
              </a:rPr>
              <a:t>+</a:t>
            </a:r>
            <a:r>
              <a:rPr lang="fr-FR" sz="1800" dirty="0">
                <a:solidFill>
                  <a:schemeClr val="tx1"/>
                </a:solidFill>
              </a:rPr>
              <a:t>, …</a:t>
            </a:r>
            <a:r>
              <a:rPr lang="fr-FR" sz="1800" baseline="30000" dirty="0">
                <a:solidFill>
                  <a:schemeClr val="tx1"/>
                </a:solidFill>
              </a:rPr>
              <a:t>  </a:t>
            </a:r>
            <a:endParaRPr lang="fr-FR" sz="1800" dirty="0">
              <a:solidFill>
                <a:schemeClr val="tx1"/>
              </a:solidFill>
            </a:endParaRPr>
          </a:p>
        </p:txBody>
      </p:sp>
      <p:sp>
        <p:nvSpPr>
          <p:cNvPr id="25" name="ZoneTexte 24"/>
          <p:cNvSpPr txBox="1"/>
          <p:nvPr/>
        </p:nvSpPr>
        <p:spPr>
          <a:xfrm>
            <a:off x="191344" y="1537628"/>
            <a:ext cx="11809312" cy="523220"/>
          </a:xfrm>
          <a:prstGeom prst="rect">
            <a:avLst/>
          </a:prstGeom>
          <a:solidFill>
            <a:schemeClr val="accent6"/>
          </a:solidFill>
        </p:spPr>
        <p:txBody>
          <a:bodyPr wrap="square" rtlCol="0">
            <a:spAutoFit/>
          </a:bodyPr>
          <a:lstStyle>
            <a:defPPr>
              <a:defRPr lang="fr-FR"/>
            </a:defPPr>
            <a:lvl1pPr algn="ctr">
              <a:defRPr sz="2400">
                <a:solidFill>
                  <a:schemeClr val="bg1"/>
                </a:solidFill>
              </a:defRPr>
            </a:lvl1pPr>
          </a:lstStyle>
          <a:p>
            <a:r>
              <a:rPr lang="fr-FR" sz="2800" dirty="0"/>
              <a:t>Les troubles psychiatriques conçus comme des maladies de la SIGNALISATION</a:t>
            </a:r>
          </a:p>
        </p:txBody>
      </p:sp>
    </p:spTree>
    <p:extLst>
      <p:ext uri="{BB962C8B-B14F-4D97-AF65-F5344CB8AC3E}">
        <p14:creationId xmlns:p14="http://schemas.microsoft.com/office/powerpoint/2010/main" val="28113914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1" grpId="0"/>
      <p:bldP spid="12" grpId="0"/>
      <p:bldP spid="13" grpId="0"/>
      <p:bldP spid="19" grpId="0" animBg="1"/>
      <p:bldP spid="35" grpId="0" animBg="1"/>
      <p:bldP spid="38" grpId="0" animBg="1"/>
      <p:bldP spid="39" grpId="0" animBg="1"/>
      <p:bldP spid="2" grpId="0" animBg="1"/>
      <p:bldP spid="21" grpId="0"/>
      <p:bldP spid="22" grpId="0"/>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 name="Rectangle 39"/>
          <p:cNvSpPr/>
          <p:nvPr/>
        </p:nvSpPr>
        <p:spPr bwMode="auto">
          <a:xfrm>
            <a:off x="1235460" y="2480196"/>
            <a:ext cx="9721080" cy="452385"/>
          </a:xfrm>
          <a:prstGeom prst="rect">
            <a:avLst/>
          </a:prstGeom>
          <a:solidFill>
            <a:srgbClr val="C00000"/>
          </a:solid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1200" dirty="0">
              <a:solidFill>
                <a:schemeClr val="tx1"/>
              </a:solidFill>
              <a:latin typeface="Arial" pitchFamily="34" charset="0"/>
            </a:endParaRPr>
          </a:p>
        </p:txBody>
      </p:sp>
      <p:sp>
        <p:nvSpPr>
          <p:cNvPr id="32" name="Rectangle 31"/>
          <p:cNvSpPr/>
          <p:nvPr/>
        </p:nvSpPr>
        <p:spPr bwMode="auto">
          <a:xfrm>
            <a:off x="1254915" y="2996952"/>
            <a:ext cx="9682170" cy="461665"/>
          </a:xfrm>
          <a:prstGeom prst="rect">
            <a:avLst/>
          </a:prstGeom>
          <a:solidFill>
            <a:srgbClr val="C00000"/>
          </a:solidFill>
          <a:ln w="38100">
            <a:solidFill>
              <a:srgbClr val="FF9933"/>
            </a:solidFill>
          </a:ln>
        </p:spPr>
        <p:txBody>
          <a:bodyPr wrap="square" rtlCol="0">
            <a:spAutoFit/>
          </a:bodyPr>
          <a:lstStyle/>
          <a:p>
            <a:pPr algn="ctr"/>
            <a:endParaRPr lang="fr-FR" sz="2400" dirty="0">
              <a:solidFill>
                <a:srgbClr val="FF9933"/>
              </a:solidFill>
            </a:endParaRPr>
          </a:p>
        </p:txBody>
      </p:sp>
      <p:sp>
        <p:nvSpPr>
          <p:cNvPr id="17" name="ZoneTexte 16"/>
          <p:cNvSpPr txBox="1"/>
          <p:nvPr/>
        </p:nvSpPr>
        <p:spPr>
          <a:xfrm>
            <a:off x="335360" y="1537628"/>
            <a:ext cx="11521280" cy="523220"/>
          </a:xfrm>
          <a:prstGeom prst="rect">
            <a:avLst/>
          </a:prstGeom>
          <a:solidFill>
            <a:schemeClr val="accent6"/>
          </a:solidFill>
        </p:spPr>
        <p:txBody>
          <a:bodyPr wrap="square" rtlCol="0">
            <a:spAutoFit/>
          </a:bodyPr>
          <a:lstStyle>
            <a:defPPr>
              <a:defRPr lang="fr-FR"/>
            </a:defPPr>
            <a:lvl1pPr algn="ctr">
              <a:defRPr sz="2400">
                <a:solidFill>
                  <a:schemeClr val="bg1"/>
                </a:solidFill>
              </a:defRPr>
            </a:lvl1pPr>
          </a:lstStyle>
          <a:p>
            <a:r>
              <a:rPr lang="fr-FR" sz="2800" dirty="0"/>
              <a:t>Les troubles neuropsychiatriques comme des maladies de la SIGNALISATION</a:t>
            </a:r>
          </a:p>
        </p:txBody>
      </p:sp>
      <p:sp>
        <p:nvSpPr>
          <p:cNvPr id="38" name="ZoneTexte 37"/>
          <p:cNvSpPr txBox="1"/>
          <p:nvPr/>
        </p:nvSpPr>
        <p:spPr>
          <a:xfrm>
            <a:off x="2481349" y="2480632"/>
            <a:ext cx="7287060" cy="461665"/>
          </a:xfrm>
          <a:prstGeom prst="rect">
            <a:avLst/>
          </a:prstGeom>
          <a:noFill/>
        </p:spPr>
        <p:txBody>
          <a:bodyPr wrap="square" rtlCol="0">
            <a:spAutoFit/>
          </a:bodyPr>
          <a:lstStyle/>
          <a:p>
            <a:pPr algn="ctr"/>
            <a:r>
              <a:rPr lang="fr-FR" sz="2400" dirty="0">
                <a:solidFill>
                  <a:schemeClr val="bg1"/>
                </a:solidFill>
              </a:rPr>
              <a:t>Chimiques et physico-chimiques (biomécaniques)</a:t>
            </a:r>
          </a:p>
        </p:txBody>
      </p:sp>
      <p:grpSp>
        <p:nvGrpSpPr>
          <p:cNvPr id="27" name="Groupe 26"/>
          <p:cNvGrpSpPr/>
          <p:nvPr/>
        </p:nvGrpSpPr>
        <p:grpSpPr>
          <a:xfrm>
            <a:off x="4223792" y="3717032"/>
            <a:ext cx="2796458" cy="2428842"/>
            <a:chOff x="3358211" y="1325280"/>
            <a:chExt cx="3770415" cy="4207439"/>
          </a:xfrm>
        </p:grpSpPr>
        <p:pic>
          <p:nvPicPr>
            <p:cNvPr id="25" name="Imag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8211" y="1325280"/>
              <a:ext cx="2427578" cy="4207439"/>
            </a:xfrm>
            <a:prstGeom prst="rect">
              <a:avLst/>
            </a:prstGeom>
          </p:spPr>
        </p:pic>
        <p:pic>
          <p:nvPicPr>
            <p:cNvPr id="26" name="Imag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1547" y="1362743"/>
              <a:ext cx="1377079" cy="4158452"/>
            </a:xfrm>
            <a:prstGeom prst="rect">
              <a:avLst/>
            </a:prstGeom>
          </p:spPr>
        </p:pic>
      </p:grpSp>
      <p:pic>
        <p:nvPicPr>
          <p:cNvPr id="28" name="Imag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8377" y="3571637"/>
            <a:ext cx="2195736" cy="2625724"/>
          </a:xfrm>
          <a:prstGeom prst="rect">
            <a:avLst/>
          </a:prstGeom>
        </p:spPr>
      </p:pic>
      <p:pic>
        <p:nvPicPr>
          <p:cNvPr id="30" name="Image 29"/>
          <p:cNvPicPr>
            <a:picLocks noChangeAspect="1"/>
          </p:cNvPicPr>
          <p:nvPr/>
        </p:nvPicPr>
        <p:blipFill>
          <a:blip r:embed="rId6"/>
          <a:stretch>
            <a:fillRect/>
          </a:stretch>
        </p:blipFill>
        <p:spPr>
          <a:xfrm>
            <a:off x="8184232" y="3645024"/>
            <a:ext cx="2880320" cy="2565062"/>
          </a:xfrm>
          <a:prstGeom prst="rect">
            <a:avLst/>
          </a:prstGeom>
        </p:spPr>
      </p:pic>
      <p:sp>
        <p:nvSpPr>
          <p:cNvPr id="22" name="ZoneTexte 21"/>
          <p:cNvSpPr txBox="1"/>
          <p:nvPr/>
        </p:nvSpPr>
        <p:spPr>
          <a:xfrm>
            <a:off x="1739517" y="2996953"/>
            <a:ext cx="2411523" cy="830997"/>
          </a:xfrm>
          <a:prstGeom prst="rect">
            <a:avLst/>
          </a:prstGeom>
          <a:noFill/>
          <a:ln w="38100">
            <a:noFill/>
          </a:ln>
        </p:spPr>
        <p:txBody>
          <a:bodyPr wrap="square" rtlCol="0">
            <a:spAutoFit/>
          </a:bodyPr>
          <a:lstStyle>
            <a:defPPr>
              <a:defRPr lang="fr-FR"/>
            </a:defPPr>
            <a:lvl1pPr algn="ctr">
              <a:defRPr sz="2400">
                <a:solidFill>
                  <a:srgbClr val="FF9933"/>
                </a:solidFill>
              </a:defRPr>
            </a:lvl1pPr>
          </a:lstStyle>
          <a:p>
            <a:pPr algn="l"/>
            <a:r>
              <a:rPr lang="fr-FR" dirty="0" err="1">
                <a:solidFill>
                  <a:schemeClr val="bg1"/>
                </a:solidFill>
              </a:rPr>
              <a:t>Connectome</a:t>
            </a:r>
            <a:r>
              <a:rPr lang="fr-FR" dirty="0">
                <a:solidFill>
                  <a:schemeClr val="bg1"/>
                </a:solidFill>
              </a:rPr>
              <a:t>    </a:t>
            </a:r>
            <a:endParaRPr lang="fr-FR" sz="2000" dirty="0">
              <a:solidFill>
                <a:schemeClr val="bg1"/>
              </a:solidFill>
            </a:endParaRPr>
          </a:p>
          <a:p>
            <a:endParaRPr lang="fr-FR" dirty="0">
              <a:solidFill>
                <a:schemeClr val="bg1"/>
              </a:solidFill>
            </a:endParaRPr>
          </a:p>
        </p:txBody>
      </p:sp>
      <p:sp>
        <p:nvSpPr>
          <p:cNvPr id="24" name="ZoneTexte 23"/>
          <p:cNvSpPr txBox="1"/>
          <p:nvPr/>
        </p:nvSpPr>
        <p:spPr>
          <a:xfrm>
            <a:off x="4079777" y="3019639"/>
            <a:ext cx="3974693" cy="461665"/>
          </a:xfrm>
          <a:prstGeom prst="rect">
            <a:avLst/>
          </a:prstGeom>
          <a:noFill/>
        </p:spPr>
        <p:txBody>
          <a:bodyPr wrap="square" rtlCol="0">
            <a:spAutoFit/>
          </a:bodyPr>
          <a:lstStyle/>
          <a:p>
            <a:pPr algn="ctr"/>
            <a:r>
              <a:rPr lang="fr-FR" sz="2400" dirty="0">
                <a:solidFill>
                  <a:schemeClr val="bg1"/>
                </a:solidFill>
              </a:rPr>
              <a:t>Oscillateurs</a:t>
            </a:r>
          </a:p>
        </p:txBody>
      </p:sp>
      <p:sp>
        <p:nvSpPr>
          <p:cNvPr id="31" name="ZoneTexte 30"/>
          <p:cNvSpPr txBox="1"/>
          <p:nvPr/>
        </p:nvSpPr>
        <p:spPr>
          <a:xfrm>
            <a:off x="7876028" y="3019639"/>
            <a:ext cx="2432440" cy="461665"/>
          </a:xfrm>
          <a:prstGeom prst="rect">
            <a:avLst/>
          </a:prstGeom>
          <a:noFill/>
        </p:spPr>
        <p:txBody>
          <a:bodyPr wrap="square" rtlCol="0">
            <a:spAutoFit/>
          </a:bodyPr>
          <a:lstStyle/>
          <a:p>
            <a:pPr algn="ctr"/>
            <a:r>
              <a:rPr lang="fr-FR" sz="2400" dirty="0" err="1">
                <a:solidFill>
                  <a:schemeClr val="bg1"/>
                </a:solidFill>
              </a:rPr>
              <a:t>Neuroplasticité</a:t>
            </a:r>
            <a:endParaRPr lang="fr-FR" sz="2400" dirty="0">
              <a:solidFill>
                <a:schemeClr val="bg1"/>
              </a:solidFill>
            </a:endParaRPr>
          </a:p>
        </p:txBody>
      </p:sp>
      <p:sp>
        <p:nvSpPr>
          <p:cNvPr id="2" name="ZoneTexte 1"/>
          <p:cNvSpPr txBox="1"/>
          <p:nvPr/>
        </p:nvSpPr>
        <p:spPr>
          <a:xfrm>
            <a:off x="7464152" y="6290156"/>
            <a:ext cx="3215466" cy="523220"/>
          </a:xfrm>
          <a:prstGeom prst="rect">
            <a:avLst/>
          </a:prstGeom>
          <a:noFill/>
          <a:ln>
            <a:noFill/>
          </a:ln>
        </p:spPr>
        <p:txBody>
          <a:bodyPr wrap="square" lIns="92075" tIns="46038" rIns="92075" bIns="46038">
            <a:spAutoFit/>
          </a:bodyPr>
          <a:lstStyle>
            <a:defPPr>
              <a:defRPr lang="fr-FR"/>
            </a:defPPr>
            <a:lvl1pPr algn="r">
              <a:defRPr sz="1400" b="0">
                <a:solidFill>
                  <a:schemeClr val="tx1"/>
                </a:solidFill>
                <a:cs typeface="Calibri" panose="020F0502020204030204" pitchFamily="34" charset="0"/>
              </a:defRPr>
            </a:lvl1pPr>
          </a:lstStyle>
          <a:p>
            <a:r>
              <a:rPr lang="fr-FR" dirty="0" err="1"/>
              <a:t>Fornito</a:t>
            </a:r>
            <a:r>
              <a:rPr lang="fr-FR" dirty="0"/>
              <a:t> A et al. </a:t>
            </a:r>
            <a:r>
              <a:rPr lang="fr-FR" dirty="0" err="1"/>
              <a:t>Neuroimage</a:t>
            </a:r>
            <a:r>
              <a:rPr lang="fr-FR" dirty="0"/>
              <a:t>. 2012</a:t>
            </a:r>
          </a:p>
          <a:p>
            <a:r>
              <a:rPr lang="fr-FR" dirty="0"/>
              <a:t>Rolls ET Nature Neuroscience 2008 </a:t>
            </a:r>
          </a:p>
        </p:txBody>
      </p:sp>
      <p:sp>
        <p:nvSpPr>
          <p:cNvPr id="18" name="ZoneTexte 17"/>
          <p:cNvSpPr txBox="1"/>
          <p:nvPr/>
        </p:nvSpPr>
        <p:spPr>
          <a:xfrm>
            <a:off x="3204405" y="2021266"/>
            <a:ext cx="5927206" cy="461665"/>
          </a:xfrm>
          <a:prstGeom prst="rect">
            <a:avLst/>
          </a:prstGeom>
          <a:solidFill>
            <a:srgbClr val="FFFF00"/>
          </a:solidFill>
        </p:spPr>
        <p:txBody>
          <a:bodyPr wrap="square" rtlCol="0">
            <a:spAutoFit/>
          </a:bodyPr>
          <a:lstStyle/>
          <a:p>
            <a:pPr algn="ctr"/>
            <a:r>
              <a:rPr lang="fr-FR" sz="2400" dirty="0">
                <a:solidFill>
                  <a:schemeClr val="tx1"/>
                </a:solidFill>
              </a:rPr>
              <a:t>Principaux effecteurs de la signalisation </a:t>
            </a:r>
          </a:p>
        </p:txBody>
      </p:sp>
      <p:sp>
        <p:nvSpPr>
          <p:cNvPr id="19" name="ZoneTexte 4"/>
          <p:cNvSpPr txBox="1">
            <a:spLocks noChangeArrowheads="1"/>
          </p:cNvSpPr>
          <p:nvPr/>
        </p:nvSpPr>
        <p:spPr bwMode="auto">
          <a:xfrm>
            <a:off x="119336" y="260649"/>
            <a:ext cx="11953328" cy="954107"/>
          </a:xfrm>
          <a:prstGeom prst="rect">
            <a:avLst/>
          </a:prstGeom>
          <a:noFill/>
          <a:ln w="9525">
            <a:noFill/>
            <a:miter lim="800000"/>
            <a:headEnd/>
            <a:tailEnd/>
          </a:ln>
        </p:spPr>
        <p:txBody>
          <a:bodyPr wrap="square">
            <a:spAutoFit/>
          </a:bodyPr>
          <a:lstStyle/>
          <a:p>
            <a:pPr marL="3175" lvl="1" indent="15875" algn="ctr" eaLnBrk="0" hangingPunct="0">
              <a:spcBef>
                <a:spcPts val="550"/>
              </a:spcBef>
              <a:buClr>
                <a:srgbClr val="A94543"/>
              </a:buClr>
              <a:buSzPct val="90000"/>
            </a:pPr>
            <a:r>
              <a:rPr lang="fr-FR" altLang="ko-KR" sz="2800" dirty="0">
                <a:solidFill>
                  <a:schemeClr val="tx1"/>
                </a:solidFill>
                <a:cs typeface="Calibri" pitchFamily="34" charset="0"/>
              </a:rPr>
              <a:t>Interroger l’IA sur la maladie mentale suppose des modèles de cette dernière Un exemple de modèle de complexité</a:t>
            </a:r>
          </a:p>
        </p:txBody>
      </p:sp>
    </p:spTree>
    <p:extLst>
      <p:ext uri="{BB962C8B-B14F-4D97-AF65-F5344CB8AC3E}">
        <p14:creationId xmlns:p14="http://schemas.microsoft.com/office/powerpoint/2010/main" val="16423311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2" grpId="0" animBg="1"/>
      <p:bldP spid="22" grpId="0"/>
      <p:bldP spid="24" grpId="0"/>
      <p:bldP spid="31"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ZoneTexte 3"/>
          <p:cNvSpPr txBox="1"/>
          <p:nvPr/>
        </p:nvSpPr>
        <p:spPr>
          <a:xfrm>
            <a:off x="1559496" y="1988841"/>
            <a:ext cx="9108504" cy="492443"/>
          </a:xfrm>
          <a:prstGeom prst="rect">
            <a:avLst/>
          </a:prstGeom>
          <a:solidFill>
            <a:srgbClr val="00FFFF"/>
          </a:solidFill>
          <a:ln w="38100">
            <a:solidFill>
              <a:srgbClr val="FF0066"/>
            </a:solidFill>
          </a:ln>
        </p:spPr>
        <p:txBody>
          <a:bodyPr wrap="square" rtlCol="0">
            <a:spAutoFit/>
          </a:bodyPr>
          <a:lstStyle>
            <a:defPPr>
              <a:defRPr lang="fr-FR"/>
            </a:defPPr>
            <a:lvl1pPr algn="ctr">
              <a:defRPr sz="2400">
                <a:solidFill>
                  <a:srgbClr val="FF0000"/>
                </a:solidFill>
              </a:defRPr>
            </a:lvl1pPr>
          </a:lstStyle>
          <a:p>
            <a:r>
              <a:rPr lang="fr-FR" sz="2600" dirty="0">
                <a:solidFill>
                  <a:schemeClr val="tx1"/>
                </a:solidFill>
              </a:rPr>
              <a:t>Manifestations cliniques et non-cliniques des troubles mentaux</a:t>
            </a:r>
          </a:p>
        </p:txBody>
      </p:sp>
      <p:sp>
        <p:nvSpPr>
          <p:cNvPr id="18" name="ZoneTexte 17"/>
          <p:cNvSpPr txBox="1"/>
          <p:nvPr/>
        </p:nvSpPr>
        <p:spPr>
          <a:xfrm>
            <a:off x="3452230" y="5519117"/>
            <a:ext cx="5287541" cy="1077218"/>
          </a:xfrm>
          <a:prstGeom prst="rect">
            <a:avLst/>
          </a:prstGeom>
          <a:solidFill>
            <a:srgbClr val="C00000"/>
          </a:solidFill>
          <a:ln w="38100">
            <a:solidFill>
              <a:schemeClr val="accent1"/>
            </a:solidFill>
          </a:ln>
        </p:spPr>
        <p:txBody>
          <a:bodyPr wrap="square" rtlCol="0">
            <a:spAutoFit/>
          </a:bodyPr>
          <a:lstStyle/>
          <a:p>
            <a:pPr algn="ctr"/>
            <a:r>
              <a:rPr lang="fr-FR" sz="3200" dirty="0">
                <a:solidFill>
                  <a:schemeClr val="bg1"/>
                </a:solidFill>
              </a:rPr>
              <a:t>Processus neurocognitifs et métapsychologiques</a:t>
            </a:r>
          </a:p>
        </p:txBody>
      </p:sp>
      <p:sp>
        <p:nvSpPr>
          <p:cNvPr id="24" name="ZoneTexte 23"/>
          <p:cNvSpPr txBox="1"/>
          <p:nvPr/>
        </p:nvSpPr>
        <p:spPr>
          <a:xfrm>
            <a:off x="4137532" y="4348446"/>
            <a:ext cx="3974693" cy="461665"/>
          </a:xfrm>
          <a:prstGeom prst="rect">
            <a:avLst/>
          </a:prstGeom>
          <a:noFill/>
        </p:spPr>
        <p:txBody>
          <a:bodyPr wrap="square" rtlCol="0">
            <a:spAutoFit/>
          </a:bodyPr>
          <a:lstStyle/>
          <a:p>
            <a:pPr algn="ctr"/>
            <a:r>
              <a:rPr lang="fr-FR" sz="2400" dirty="0">
                <a:solidFill>
                  <a:srgbClr val="FF9933"/>
                </a:solidFill>
              </a:rPr>
              <a:t>CYBERNÉTIQUES</a:t>
            </a:r>
          </a:p>
        </p:txBody>
      </p:sp>
      <p:sp>
        <p:nvSpPr>
          <p:cNvPr id="32" name="Rectangle 31"/>
          <p:cNvSpPr/>
          <p:nvPr/>
        </p:nvSpPr>
        <p:spPr bwMode="auto">
          <a:xfrm>
            <a:off x="1055442" y="4348446"/>
            <a:ext cx="10097668" cy="461665"/>
          </a:xfrm>
          <a:prstGeom prst="rect">
            <a:avLst/>
          </a:prstGeom>
          <a:noFill/>
          <a:ln w="28575">
            <a:solidFill>
              <a:srgbClr val="FF9933"/>
            </a:solidFill>
          </a:ln>
        </p:spPr>
        <p:txBody>
          <a:bodyPr wrap="square" rtlCol="0">
            <a:spAutoFit/>
          </a:bodyPr>
          <a:lstStyle/>
          <a:p>
            <a:pPr algn="ctr"/>
            <a:endParaRPr lang="fr-FR" sz="2400" dirty="0">
              <a:solidFill>
                <a:srgbClr val="FF9933"/>
              </a:solidFill>
            </a:endParaRPr>
          </a:p>
        </p:txBody>
      </p:sp>
      <p:grpSp>
        <p:nvGrpSpPr>
          <p:cNvPr id="2" name="Groupe 1"/>
          <p:cNvGrpSpPr/>
          <p:nvPr/>
        </p:nvGrpSpPr>
        <p:grpSpPr>
          <a:xfrm>
            <a:off x="1055441" y="3232682"/>
            <a:ext cx="10097670" cy="474635"/>
            <a:chOff x="251520" y="2872641"/>
            <a:chExt cx="8352928" cy="474635"/>
          </a:xfrm>
        </p:grpSpPr>
        <p:sp>
          <p:nvSpPr>
            <p:cNvPr id="37" name="ZoneTexte 36"/>
            <p:cNvSpPr txBox="1"/>
            <p:nvPr/>
          </p:nvSpPr>
          <p:spPr>
            <a:xfrm>
              <a:off x="323527" y="2872641"/>
              <a:ext cx="8126108" cy="461665"/>
            </a:xfrm>
            <a:prstGeom prst="rect">
              <a:avLst/>
            </a:prstGeom>
            <a:noFill/>
          </p:spPr>
          <p:txBody>
            <a:bodyPr wrap="square" rtlCol="0">
              <a:spAutoFit/>
            </a:bodyPr>
            <a:lstStyle/>
            <a:p>
              <a:pPr algn="ctr"/>
              <a:r>
                <a:rPr lang="fr-FR" sz="2400" dirty="0">
                  <a:solidFill>
                    <a:srgbClr val="00B050"/>
                  </a:solidFill>
                </a:rPr>
                <a:t>Chimiques et physicochimiques</a:t>
              </a:r>
            </a:p>
          </p:txBody>
        </p:sp>
        <p:sp>
          <p:nvSpPr>
            <p:cNvPr id="40" name="Rectangle 39"/>
            <p:cNvSpPr/>
            <p:nvPr/>
          </p:nvSpPr>
          <p:spPr bwMode="auto">
            <a:xfrm>
              <a:off x="251520" y="2894891"/>
              <a:ext cx="8352928" cy="452385"/>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1200" dirty="0">
                <a:solidFill>
                  <a:schemeClr val="tx1"/>
                </a:solidFill>
                <a:latin typeface="Arial" pitchFamily="34" charset="0"/>
              </a:endParaRPr>
            </a:p>
          </p:txBody>
        </p:sp>
      </p:grpSp>
      <p:sp>
        <p:nvSpPr>
          <p:cNvPr id="21" name="Flèche à angle droit 20"/>
          <p:cNvSpPr/>
          <p:nvPr/>
        </p:nvSpPr>
        <p:spPr bwMode="auto">
          <a:xfrm>
            <a:off x="8784891" y="2134017"/>
            <a:ext cx="1887143" cy="4103296"/>
          </a:xfrm>
          <a:prstGeom prst="bentUpArrow">
            <a:avLst>
              <a:gd name="adj1" fmla="val 4765"/>
              <a:gd name="adj2" fmla="val 8478"/>
              <a:gd name="adj3" fmla="val 28321"/>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1200" dirty="0">
              <a:solidFill>
                <a:schemeClr val="tx1"/>
              </a:solidFill>
              <a:latin typeface="Arial" pitchFamily="34" charset="0"/>
            </a:endParaRPr>
          </a:p>
        </p:txBody>
      </p:sp>
      <p:sp>
        <p:nvSpPr>
          <p:cNvPr id="3" name="Double flèche verticale 2"/>
          <p:cNvSpPr/>
          <p:nvPr/>
        </p:nvSpPr>
        <p:spPr bwMode="auto">
          <a:xfrm>
            <a:off x="5951984" y="3717033"/>
            <a:ext cx="216024" cy="609163"/>
          </a:xfrm>
          <a:prstGeom prst="upDown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1200" dirty="0">
              <a:solidFill>
                <a:schemeClr val="tx1"/>
              </a:solidFill>
              <a:latin typeface="Arial" pitchFamily="34" charset="0"/>
            </a:endParaRPr>
          </a:p>
        </p:txBody>
      </p:sp>
      <p:sp>
        <p:nvSpPr>
          <p:cNvPr id="5" name="Triangle isocèle 4"/>
          <p:cNvSpPr/>
          <p:nvPr/>
        </p:nvSpPr>
        <p:spPr bwMode="auto">
          <a:xfrm flipV="1">
            <a:off x="3863257" y="2481283"/>
            <a:ext cx="4465487" cy="2978551"/>
          </a:xfrm>
          <a:prstGeom prst="triangle">
            <a:avLst>
              <a:gd name="adj" fmla="val 45847"/>
            </a:avLst>
          </a:prstGeom>
          <a:noFill/>
          <a:ln w="38100">
            <a:solidFill>
              <a:srgbClr val="FF0000"/>
            </a:solidFill>
          </a:ln>
        </p:spPr>
        <p:txBody>
          <a:bodyPr wrap="square" rtlCol="0">
            <a:spAutoFit/>
          </a:bodyPr>
          <a:lstStyle/>
          <a:p>
            <a:pPr algn="ctr"/>
            <a:endParaRPr lang="fr-FR" sz="3200" dirty="0">
              <a:solidFill>
                <a:srgbClr val="FF0000"/>
              </a:solidFill>
            </a:endParaRPr>
          </a:p>
        </p:txBody>
      </p:sp>
      <p:sp>
        <p:nvSpPr>
          <p:cNvPr id="23" name="Nuage 22"/>
          <p:cNvSpPr/>
          <p:nvPr/>
        </p:nvSpPr>
        <p:spPr bwMode="auto">
          <a:xfrm>
            <a:off x="1559496" y="2711930"/>
            <a:ext cx="9210346" cy="3741406"/>
          </a:xfrm>
          <a:prstGeom prst="cloud">
            <a:avLst/>
          </a:prstGeom>
          <a:noFill/>
          <a:ln w="38100" cap="flat" cmpd="sng" algn="ctr">
            <a:solidFill>
              <a:srgbClr val="000066"/>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1200" dirty="0">
              <a:solidFill>
                <a:schemeClr val="tx1"/>
              </a:solidFill>
              <a:latin typeface="Arial" pitchFamily="34" charset="0"/>
            </a:endParaRPr>
          </a:p>
        </p:txBody>
      </p:sp>
      <p:sp>
        <p:nvSpPr>
          <p:cNvPr id="25" name="ZoneTexte 24"/>
          <p:cNvSpPr txBox="1"/>
          <p:nvPr/>
        </p:nvSpPr>
        <p:spPr>
          <a:xfrm rot="20657701">
            <a:off x="2479432" y="3324682"/>
            <a:ext cx="6157780" cy="1384995"/>
          </a:xfrm>
          <a:prstGeom prst="rect">
            <a:avLst/>
          </a:prstGeom>
          <a:solidFill>
            <a:schemeClr val="bg1"/>
          </a:solidFill>
        </p:spPr>
        <p:txBody>
          <a:bodyPr wrap="square" rtlCol="0">
            <a:spAutoFit/>
          </a:bodyPr>
          <a:lstStyle/>
          <a:p>
            <a:pPr algn="ctr"/>
            <a:r>
              <a:rPr lang="fr-FR" sz="2800" dirty="0"/>
              <a:t>Processus physiologiques corps entier : inflammation, immunité, stress oxydatif, microbiote, énergie, …..</a:t>
            </a:r>
          </a:p>
        </p:txBody>
      </p:sp>
      <p:sp>
        <p:nvSpPr>
          <p:cNvPr id="20" name="ZoneTexte 19"/>
          <p:cNvSpPr txBox="1"/>
          <p:nvPr/>
        </p:nvSpPr>
        <p:spPr>
          <a:xfrm>
            <a:off x="335360" y="1537628"/>
            <a:ext cx="11521280" cy="523220"/>
          </a:xfrm>
          <a:prstGeom prst="rect">
            <a:avLst/>
          </a:prstGeom>
          <a:solidFill>
            <a:schemeClr val="accent6"/>
          </a:solidFill>
        </p:spPr>
        <p:txBody>
          <a:bodyPr wrap="square" rtlCol="0">
            <a:spAutoFit/>
          </a:bodyPr>
          <a:lstStyle>
            <a:defPPr>
              <a:defRPr lang="fr-FR"/>
            </a:defPPr>
            <a:lvl1pPr algn="ctr">
              <a:defRPr sz="2400">
                <a:solidFill>
                  <a:schemeClr val="bg1"/>
                </a:solidFill>
              </a:defRPr>
            </a:lvl1pPr>
          </a:lstStyle>
          <a:p>
            <a:r>
              <a:rPr lang="fr-FR" sz="2800" dirty="0"/>
              <a:t>Les troubles neuropsychiatriques comme des maladies de la SIGNALISATION</a:t>
            </a:r>
          </a:p>
        </p:txBody>
      </p:sp>
      <p:sp>
        <p:nvSpPr>
          <p:cNvPr id="26" name="ZoneTexte 4"/>
          <p:cNvSpPr txBox="1">
            <a:spLocks noChangeArrowheads="1"/>
          </p:cNvSpPr>
          <p:nvPr/>
        </p:nvSpPr>
        <p:spPr bwMode="auto">
          <a:xfrm>
            <a:off x="119336" y="260649"/>
            <a:ext cx="11953328" cy="954107"/>
          </a:xfrm>
          <a:prstGeom prst="rect">
            <a:avLst/>
          </a:prstGeom>
          <a:noFill/>
          <a:ln w="9525">
            <a:noFill/>
            <a:miter lim="800000"/>
            <a:headEnd/>
            <a:tailEnd/>
          </a:ln>
        </p:spPr>
        <p:txBody>
          <a:bodyPr wrap="square">
            <a:spAutoFit/>
          </a:bodyPr>
          <a:lstStyle/>
          <a:p>
            <a:pPr marL="3175" lvl="1" indent="15875" algn="ctr" eaLnBrk="0" hangingPunct="0">
              <a:spcBef>
                <a:spcPts val="550"/>
              </a:spcBef>
              <a:buClr>
                <a:srgbClr val="A94543"/>
              </a:buClr>
              <a:buSzPct val="90000"/>
            </a:pPr>
            <a:r>
              <a:rPr lang="fr-FR" altLang="ko-KR" sz="2800" dirty="0">
                <a:solidFill>
                  <a:schemeClr val="tx1"/>
                </a:solidFill>
                <a:cs typeface="Calibri" pitchFamily="34" charset="0"/>
              </a:rPr>
              <a:t>Interroger l’IA sur la maladie mentale suppose des modèles de cette dernière Un exemple de modèle de complexité</a:t>
            </a:r>
          </a:p>
        </p:txBody>
      </p:sp>
    </p:spTree>
    <p:extLst>
      <p:ext uri="{BB962C8B-B14F-4D97-AF65-F5344CB8AC3E}">
        <p14:creationId xmlns:p14="http://schemas.microsoft.com/office/powerpoint/2010/main" val="24556809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21" grpId="0" animBg="1"/>
      <p:bldP spid="5" grpId="0" animBg="1"/>
      <p:bldP spid="23"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46070-304B-6C5A-7937-5C9D813B17A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BC87838-20F6-C9B1-70A9-A5CAABC26B1B}"/>
              </a:ext>
            </a:extLst>
          </p:cNvPr>
          <p:cNvSpPr>
            <a:spLocks noGrp="1"/>
          </p:cNvSpPr>
          <p:nvPr>
            <p:ph type="title"/>
          </p:nvPr>
        </p:nvSpPr>
        <p:spPr>
          <a:xfrm>
            <a:off x="0" y="116632"/>
            <a:ext cx="12192000" cy="1143000"/>
          </a:xfrm>
        </p:spPr>
        <p:txBody>
          <a:bodyPr>
            <a:noAutofit/>
          </a:bodyPr>
          <a:lstStyle/>
          <a:p>
            <a:br>
              <a:rPr lang="fr-FR" sz="3200" b="1" dirty="0">
                <a:solidFill>
                  <a:srgbClr val="000000"/>
                </a:solidFill>
                <a:latin typeface="Calibri" panose="020F0502020204030204" pitchFamily="34" charset="0"/>
                <a:cs typeface="Calibri" panose="020F0502020204030204" pitchFamily="34" charset="0"/>
              </a:rPr>
            </a:br>
            <a:r>
              <a:rPr lang="fr-FR" sz="3200" b="1" dirty="0">
                <a:solidFill>
                  <a:srgbClr val="000000"/>
                </a:solidFill>
                <a:latin typeface="Calibri" panose="020F0502020204030204" pitchFamily="34" charset="0"/>
                <a:cs typeface="Calibri" panose="020F0502020204030204" pitchFamily="34" charset="0"/>
              </a:rPr>
              <a:t>Appréhender la complexité : l’inévitable prisme de l’observateur</a:t>
            </a:r>
            <a:br>
              <a:rPr lang="fr-FR" sz="3200" b="1" dirty="0">
                <a:solidFill>
                  <a:srgbClr val="000000"/>
                </a:solidFill>
                <a:latin typeface="Calibri" panose="020F0502020204030204" pitchFamily="34" charset="0"/>
                <a:cs typeface="Calibri" panose="020F0502020204030204" pitchFamily="34" charset="0"/>
              </a:rPr>
            </a:br>
            <a:endParaRPr lang="fr-FR" sz="3200" b="1" dirty="0">
              <a:solidFill>
                <a:schemeClr val="tx1"/>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5561FAC7-A2B7-AA44-6ADF-F5D5E4CD5F53}"/>
              </a:ext>
            </a:extLst>
          </p:cNvPr>
          <p:cNvSpPr>
            <a:spLocks noGrp="1"/>
          </p:cNvSpPr>
          <p:nvPr>
            <p:ph idx="1"/>
          </p:nvPr>
        </p:nvSpPr>
        <p:spPr>
          <a:xfrm>
            <a:off x="263352" y="1556793"/>
            <a:ext cx="11305256" cy="4896543"/>
          </a:xfrm>
        </p:spPr>
        <p:txBody>
          <a:bodyPr>
            <a:normAutofit/>
          </a:bodyPr>
          <a:lstStyle/>
          <a:p>
            <a:pPr marL="342900" lvl="1" indent="-342900" defTabSz="-13873163" eaLnBrk="1" hangingPunct="1">
              <a:spcBef>
                <a:spcPts val="550"/>
              </a:spcBef>
              <a:buClr>
                <a:srgbClr val="FF6600"/>
              </a:buClr>
              <a:buSzPct val="90000"/>
              <a:buFont typeface="Wingdings" pitchFamily="2" charset="2"/>
              <a:buChar char="q"/>
              <a:defRPr/>
            </a:pPr>
            <a:r>
              <a:rPr lang="fr-FR" sz="2200" b="1" dirty="0">
                <a:solidFill>
                  <a:srgbClr val="E47200"/>
                </a:solidFill>
                <a:latin typeface="Calibri" pitchFamily="34" charset="0"/>
              </a:rPr>
              <a:t>Il n’existe pas d’observation et de recueil d’information athéorique, sans préconception et grille préalable de lecture, particulièrement concernant la nature pathologique d’un ou de plusieurs signes</a:t>
            </a:r>
          </a:p>
          <a:p>
            <a:pPr lvl="1" defTabSz="457200" eaLnBrk="1" hangingPunct="1">
              <a:spcBef>
                <a:spcPts val="500"/>
              </a:spcBef>
              <a:buClr>
                <a:srgbClr val="000099"/>
              </a:buClr>
              <a:buSzPct val="70000"/>
              <a:buFont typeface="Wingdings" pitchFamily="2" charset="2"/>
              <a:buChar char=""/>
              <a:defRPr/>
            </a:pPr>
            <a:r>
              <a:rPr lang="fr-FR" sz="2000" dirty="0">
                <a:latin typeface="Calibri" pitchFamily="34" charset="0"/>
              </a:rPr>
              <a:t>Dans les pathologies mentales, il convient d’identifier </a:t>
            </a:r>
          </a:p>
          <a:p>
            <a:pPr lvl="2" defTabSz="457200" eaLnBrk="1" hangingPunct="1">
              <a:spcBef>
                <a:spcPts val="500"/>
              </a:spcBef>
              <a:buClr>
                <a:srgbClr val="00B050"/>
              </a:buClr>
              <a:buSzPct val="70000"/>
              <a:buFont typeface="Wingdings" panose="05000000000000000000" pitchFamily="2" charset="2"/>
              <a:buChar char="v"/>
              <a:defRPr/>
            </a:pPr>
            <a:r>
              <a:rPr lang="fr-FR" sz="1800" kern="1200" dirty="0">
                <a:solidFill>
                  <a:srgbClr val="000000"/>
                </a:solidFill>
                <a:latin typeface="Calibri" pitchFamily="34" charset="0"/>
                <a:ea typeface="+mn-ea"/>
                <a:cs typeface="+mn-cs"/>
              </a:rPr>
              <a:t>Des signes spécifiques à ces dernières</a:t>
            </a:r>
          </a:p>
          <a:p>
            <a:pPr lvl="2" defTabSz="457200" eaLnBrk="1" hangingPunct="1">
              <a:spcBef>
                <a:spcPts val="500"/>
              </a:spcBef>
              <a:buClr>
                <a:srgbClr val="00B050"/>
              </a:buClr>
              <a:buSzPct val="70000"/>
              <a:buFont typeface="Wingdings" panose="05000000000000000000" pitchFamily="2" charset="2"/>
              <a:buChar char="v"/>
              <a:defRPr/>
            </a:pPr>
            <a:r>
              <a:rPr lang="fr-FR" sz="1800" kern="1200" dirty="0">
                <a:solidFill>
                  <a:srgbClr val="000000"/>
                </a:solidFill>
                <a:latin typeface="Calibri" pitchFamily="34" charset="0"/>
                <a:ea typeface="+mn-ea"/>
                <a:cs typeface="+mn-cs"/>
              </a:rPr>
              <a:t>En quoi leur nature est pathologique (symptôme)</a:t>
            </a:r>
          </a:p>
          <a:p>
            <a:pPr lvl="1" defTabSz="457200" eaLnBrk="1" hangingPunct="1">
              <a:spcBef>
                <a:spcPts val="500"/>
              </a:spcBef>
              <a:buClr>
                <a:srgbClr val="000099"/>
              </a:buClr>
              <a:buSzPct val="70000"/>
              <a:buFont typeface="Wingdings" pitchFamily="2" charset="2"/>
              <a:buChar char=""/>
              <a:defRPr/>
            </a:pPr>
            <a:r>
              <a:rPr lang="fr-FR" sz="2000" dirty="0">
                <a:latin typeface="Calibri" pitchFamily="34" charset="0"/>
              </a:rPr>
              <a:t>À ceci, il convient de rajouter  </a:t>
            </a:r>
          </a:p>
          <a:p>
            <a:pPr lvl="2" defTabSz="457200" eaLnBrk="1" hangingPunct="1">
              <a:spcBef>
                <a:spcPts val="500"/>
              </a:spcBef>
              <a:buClr>
                <a:srgbClr val="00B050"/>
              </a:buClr>
              <a:buSzPct val="70000"/>
              <a:buFont typeface="Wingdings" panose="05000000000000000000" pitchFamily="2" charset="2"/>
              <a:buChar char="v"/>
              <a:defRPr/>
            </a:pPr>
            <a:r>
              <a:rPr lang="fr-FR" sz="1800" kern="1200" dirty="0">
                <a:solidFill>
                  <a:srgbClr val="000000"/>
                </a:solidFill>
                <a:latin typeface="Calibri" pitchFamily="34" charset="0"/>
                <a:ea typeface="+mn-ea"/>
                <a:cs typeface="+mn-cs"/>
              </a:rPr>
              <a:t>La nature intrinsèquement dichotomique (observée et éprouvée) des symptômes </a:t>
            </a:r>
          </a:p>
          <a:p>
            <a:pPr lvl="2" defTabSz="457200" eaLnBrk="1" hangingPunct="1">
              <a:spcBef>
                <a:spcPts val="500"/>
              </a:spcBef>
              <a:buClr>
                <a:srgbClr val="00B050"/>
              </a:buClr>
              <a:buSzPct val="70000"/>
              <a:buFont typeface="Wingdings" panose="05000000000000000000" pitchFamily="2" charset="2"/>
              <a:buChar char="v"/>
              <a:defRPr/>
            </a:pPr>
            <a:r>
              <a:rPr lang="fr-FR" sz="1800" kern="1200" dirty="0">
                <a:solidFill>
                  <a:srgbClr val="000000"/>
                </a:solidFill>
                <a:latin typeface="Calibri" pitchFamily="34" charset="0"/>
                <a:ea typeface="+mn-ea"/>
                <a:cs typeface="+mn-cs"/>
              </a:rPr>
              <a:t>L’importance du contexte et de la temporalité de leur émergence </a:t>
            </a:r>
          </a:p>
          <a:p>
            <a:pPr lvl="2" defTabSz="457200" eaLnBrk="1" hangingPunct="1">
              <a:spcBef>
                <a:spcPts val="500"/>
              </a:spcBef>
              <a:buClr>
                <a:srgbClr val="00B050"/>
              </a:buClr>
              <a:buSzPct val="70000"/>
              <a:buFont typeface="Wingdings" panose="05000000000000000000" pitchFamily="2" charset="2"/>
              <a:buChar char="v"/>
              <a:defRPr/>
            </a:pPr>
            <a:endParaRPr lang="fr-FR" sz="800" kern="1200" dirty="0">
              <a:solidFill>
                <a:srgbClr val="000000"/>
              </a:solidFill>
              <a:latin typeface="Calibri" pitchFamily="34" charset="0"/>
              <a:ea typeface="+mn-ea"/>
              <a:cs typeface="+mn-cs"/>
            </a:endParaRPr>
          </a:p>
          <a:p>
            <a:pPr marL="914400" lvl="2" indent="0" defTabSz="457200" eaLnBrk="1" hangingPunct="1">
              <a:spcBef>
                <a:spcPts val="500"/>
              </a:spcBef>
              <a:buClr>
                <a:srgbClr val="00B050"/>
              </a:buClr>
              <a:buSzPct val="70000"/>
              <a:buNone/>
              <a:defRPr/>
            </a:pPr>
            <a:endParaRPr lang="fr-FR" sz="1800" kern="1200" dirty="0">
              <a:solidFill>
                <a:srgbClr val="000000"/>
              </a:solidFill>
              <a:latin typeface="Calibri" pitchFamily="34" charset="0"/>
              <a:ea typeface="+mn-ea"/>
              <a:cs typeface="+mn-cs"/>
            </a:endParaRPr>
          </a:p>
          <a:p>
            <a:pPr lvl="1" defTabSz="457200" eaLnBrk="1" hangingPunct="1">
              <a:spcBef>
                <a:spcPts val="500"/>
              </a:spcBef>
              <a:buClr>
                <a:srgbClr val="000099"/>
              </a:buClr>
              <a:buSzPct val="70000"/>
              <a:buFont typeface="Wingdings" pitchFamily="2" charset="2"/>
              <a:buChar char=""/>
              <a:defRPr/>
            </a:pPr>
            <a:endParaRPr lang="fr-FR" sz="800" dirty="0">
              <a:latin typeface="Calibri" pitchFamily="34" charset="0"/>
            </a:endParaRPr>
          </a:p>
          <a:p>
            <a:pPr lvl="1" defTabSz="457200" eaLnBrk="1" hangingPunct="1">
              <a:spcBef>
                <a:spcPts val="500"/>
              </a:spcBef>
              <a:buClr>
                <a:srgbClr val="000099"/>
              </a:buClr>
              <a:buSzPct val="70000"/>
              <a:buFont typeface="Wingdings" pitchFamily="2" charset="2"/>
              <a:buChar char=""/>
              <a:defRPr/>
            </a:pPr>
            <a:endParaRPr lang="fr-FR" sz="800" dirty="0">
              <a:latin typeface="Calibri" pitchFamily="34" charset="0"/>
            </a:endParaRPr>
          </a:p>
        </p:txBody>
      </p:sp>
      <p:sp>
        <p:nvSpPr>
          <p:cNvPr id="7" name="Rectangle à coins arrondis 6">
            <a:extLst>
              <a:ext uri="{FF2B5EF4-FFF2-40B4-BE49-F238E27FC236}">
                <a16:creationId xmlns:a16="http://schemas.microsoft.com/office/drawing/2014/main" id="{F51B4ED1-97A9-762A-E8DA-F2232F54D245}"/>
              </a:ext>
            </a:extLst>
          </p:cNvPr>
          <p:cNvSpPr/>
          <p:nvPr/>
        </p:nvSpPr>
        <p:spPr>
          <a:xfrm>
            <a:off x="5762077" y="3047990"/>
            <a:ext cx="204383" cy="354925"/>
          </a:xfrm>
          <a:prstGeom prst="roundRect">
            <a:avLst/>
          </a:prstGeom>
        </p:spPr>
        <p:txBody>
          <a:bodyPr wrap="none" rtlCol="0" anchor="ctr">
            <a:spAutoFit/>
          </a:bodyPr>
          <a:lstStyle/>
          <a:p>
            <a:pPr algn="ctr"/>
            <a:endParaRPr lang="fr-FR" dirty="0">
              <a:solidFill>
                <a:schemeClr val="tx1">
                  <a:lumMod val="50000"/>
                  <a:lumOff val="50000"/>
                </a:schemeClr>
              </a:solidFill>
            </a:endParaRPr>
          </a:p>
        </p:txBody>
      </p:sp>
      <p:sp>
        <p:nvSpPr>
          <p:cNvPr id="11" name="Organigramme : Alternative 10">
            <a:extLst>
              <a:ext uri="{FF2B5EF4-FFF2-40B4-BE49-F238E27FC236}">
                <a16:creationId xmlns:a16="http://schemas.microsoft.com/office/drawing/2014/main" id="{7714AD27-4E95-5733-0E04-3AA98E78F16B}"/>
              </a:ext>
            </a:extLst>
          </p:cNvPr>
          <p:cNvSpPr/>
          <p:nvPr/>
        </p:nvSpPr>
        <p:spPr>
          <a:xfrm>
            <a:off x="2530362" y="3811514"/>
            <a:ext cx="204383" cy="354925"/>
          </a:xfrm>
          <a:prstGeom prst="flowChartAlternateProcess">
            <a:avLst/>
          </a:prstGeom>
        </p:spPr>
        <p:txBody>
          <a:bodyPr wrap="none" rtlCol="0" anchor="ctr">
            <a:spAutoFit/>
          </a:bodyPr>
          <a:lstStyle/>
          <a:p>
            <a:pPr algn="ctr"/>
            <a:endParaRPr lang="fr-FR" dirty="0">
              <a:solidFill>
                <a:schemeClr val="tx1">
                  <a:lumMod val="50000"/>
                  <a:lumOff val="50000"/>
                </a:schemeClr>
              </a:solidFill>
            </a:endParaRPr>
          </a:p>
        </p:txBody>
      </p:sp>
      <p:sp>
        <p:nvSpPr>
          <p:cNvPr id="13" name="Rectangle à coins arrondis 12">
            <a:extLst>
              <a:ext uri="{FF2B5EF4-FFF2-40B4-BE49-F238E27FC236}">
                <a16:creationId xmlns:a16="http://schemas.microsoft.com/office/drawing/2014/main" id="{60BBDA3D-7FEC-2484-7BD4-BB556C8E047C}"/>
              </a:ext>
            </a:extLst>
          </p:cNvPr>
          <p:cNvSpPr/>
          <p:nvPr/>
        </p:nvSpPr>
        <p:spPr>
          <a:xfrm>
            <a:off x="3735992" y="4112702"/>
            <a:ext cx="204383" cy="354925"/>
          </a:xfrm>
          <a:prstGeom prst="roundRect">
            <a:avLst/>
          </a:prstGeom>
        </p:spPr>
        <p:txBody>
          <a:bodyPr wrap="none" rtlCol="0" anchor="ctr">
            <a:spAutoFit/>
          </a:bodyPr>
          <a:lstStyle/>
          <a:p>
            <a:pPr algn="ctr"/>
            <a:endParaRPr lang="fr-FR" dirty="0">
              <a:solidFill>
                <a:schemeClr val="tx1">
                  <a:lumMod val="50000"/>
                  <a:lumOff val="50000"/>
                </a:schemeClr>
              </a:solidFill>
            </a:endParaRPr>
          </a:p>
        </p:txBody>
      </p:sp>
    </p:spTree>
    <p:extLst>
      <p:ext uri="{BB962C8B-B14F-4D97-AF65-F5344CB8AC3E}">
        <p14:creationId xmlns:p14="http://schemas.microsoft.com/office/powerpoint/2010/main" val="366979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ZoneTexte 4"/>
          <p:cNvSpPr txBox="1">
            <a:spLocks noChangeArrowheads="1"/>
          </p:cNvSpPr>
          <p:nvPr/>
        </p:nvSpPr>
        <p:spPr bwMode="auto">
          <a:xfrm>
            <a:off x="1524000" y="349540"/>
            <a:ext cx="9144000" cy="737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GB"/>
            </a:defPPr>
            <a:lvl1pPr defTabSz="457200" eaLnBrk="0" hangingPunct="0">
              <a:defRPr sz="3200" b="1">
                <a:solidFill>
                  <a:schemeClr val="tx1"/>
                </a:solidFill>
                <a:latin typeface="+mj-lt"/>
                <a:ea typeface="MS PGothic" pitchFamily="34" charset="-128"/>
                <a:cs typeface="ＭＳ Ｐゴシック" charset="-128"/>
              </a:defRPr>
            </a:lvl1pPr>
            <a:lvl2pPr lvl="1" algn="ctr" defTabSz="457200" eaLnBrk="0" hangingPunct="0">
              <a:defRPr sz="3200" b="1">
                <a:solidFill>
                  <a:schemeClr val="tx1"/>
                </a:solidFill>
                <a:latin typeface="Calibri" charset="0"/>
                <a:ea typeface="MS PGothic" pitchFamily="34" charset="-128"/>
                <a:cs typeface="ＭＳ Ｐゴシック" charset="-128"/>
              </a:defRPr>
            </a:lvl2pPr>
            <a:lvl3pPr defTabSz="457200" eaLnBrk="0" hangingPunct="0">
              <a:defRPr>
                <a:solidFill>
                  <a:srgbClr val="391856"/>
                </a:solidFill>
                <a:latin typeface="Calibri" charset="0"/>
                <a:ea typeface="MS PGothic" pitchFamily="34" charset="-128"/>
                <a:cs typeface="ＭＳ Ｐゴシック" charset="-128"/>
              </a:defRPr>
            </a:lvl3pPr>
            <a:lvl4pPr defTabSz="457200" eaLnBrk="0" hangingPunct="0">
              <a:defRPr>
                <a:solidFill>
                  <a:srgbClr val="391856"/>
                </a:solidFill>
                <a:latin typeface="Calibri" charset="0"/>
                <a:ea typeface="MS PGothic" pitchFamily="34" charset="-128"/>
                <a:cs typeface="ＭＳ Ｐゴシック" charset="-128"/>
              </a:defRPr>
            </a:lvl4pPr>
            <a:lvl5pPr defTabSz="457200" eaLnBrk="0" hangingPunct="0">
              <a:defRPr>
                <a:solidFill>
                  <a:srgbClr val="391856"/>
                </a:solidFill>
                <a:latin typeface="Calibri" charset="0"/>
                <a:ea typeface="MS PGothic" pitchFamily="34" charset="-128"/>
                <a:cs typeface="ＭＳ Ｐゴシック" charset="-128"/>
              </a:defRPr>
            </a:lvl5pPr>
            <a:lvl6pPr marL="457200" defTabSz="457200" fontAlgn="base">
              <a:spcBef>
                <a:spcPct val="0"/>
              </a:spcBef>
              <a:spcAft>
                <a:spcPct val="0"/>
              </a:spcAft>
              <a:defRPr sz="2800">
                <a:solidFill>
                  <a:srgbClr val="391856"/>
                </a:solidFill>
                <a:latin typeface="Calibri" charset="0"/>
                <a:ea typeface="ＭＳ Ｐゴシック" charset="-128"/>
                <a:cs typeface="ＭＳ Ｐゴシック" charset="-128"/>
              </a:defRPr>
            </a:lvl6pPr>
            <a:lvl7pPr marL="914400" defTabSz="457200" fontAlgn="base">
              <a:spcBef>
                <a:spcPct val="0"/>
              </a:spcBef>
              <a:spcAft>
                <a:spcPct val="0"/>
              </a:spcAft>
              <a:defRPr sz="2800">
                <a:solidFill>
                  <a:srgbClr val="391856"/>
                </a:solidFill>
                <a:latin typeface="Calibri" charset="0"/>
                <a:ea typeface="ＭＳ Ｐゴシック" charset="-128"/>
                <a:cs typeface="ＭＳ Ｐゴシック" charset="-128"/>
              </a:defRPr>
            </a:lvl7pPr>
            <a:lvl8pPr marL="1371600" defTabSz="457200" fontAlgn="base">
              <a:spcBef>
                <a:spcPct val="0"/>
              </a:spcBef>
              <a:spcAft>
                <a:spcPct val="0"/>
              </a:spcAft>
              <a:defRPr sz="2800">
                <a:solidFill>
                  <a:srgbClr val="391856"/>
                </a:solidFill>
                <a:latin typeface="Calibri" charset="0"/>
                <a:ea typeface="ＭＳ Ｐゴシック" charset="-128"/>
                <a:cs typeface="ＭＳ Ｐゴシック" charset="-128"/>
              </a:defRPr>
            </a:lvl8pPr>
            <a:lvl9pPr marL="1828800" defTabSz="457200" fontAlgn="base">
              <a:spcBef>
                <a:spcPct val="0"/>
              </a:spcBef>
              <a:spcAft>
                <a:spcPct val="0"/>
              </a:spcAft>
              <a:defRPr sz="2800">
                <a:solidFill>
                  <a:srgbClr val="391856"/>
                </a:solidFill>
                <a:latin typeface="Calibri" charset="0"/>
                <a:ea typeface="ＭＳ Ｐゴシック" charset="-128"/>
                <a:cs typeface="ＭＳ Ｐゴシック" charset="-128"/>
              </a:defRPr>
            </a:lvl9pPr>
          </a:lstStyle>
          <a:p>
            <a:pPr marL="0" lvl="1" defTabSz="914400" fontAlgn="base">
              <a:spcBef>
                <a:spcPct val="0"/>
              </a:spcBef>
              <a:spcAft>
                <a:spcPct val="0"/>
              </a:spcAft>
            </a:pPr>
            <a:r>
              <a:rPr lang="fr-FR" altLang="ko-KR" dirty="0">
                <a:solidFill>
                  <a:srgbClr val="000000"/>
                </a:solidFill>
                <a:latin typeface="Calibri" panose="020F0502020204030204" pitchFamily="34" charset="0"/>
                <a:ea typeface="+mj-ea"/>
                <a:cs typeface="Calibri" panose="020F0502020204030204" pitchFamily="34" charset="0"/>
              </a:rPr>
              <a:t>Passer du signe au SYMPTÔME</a:t>
            </a:r>
          </a:p>
        </p:txBody>
      </p:sp>
      <p:sp>
        <p:nvSpPr>
          <p:cNvPr id="20" name="Rectangle 19">
            <a:extLst>
              <a:ext uri="{FF2B5EF4-FFF2-40B4-BE49-F238E27FC236}">
                <a16:creationId xmlns:a16="http://schemas.microsoft.com/office/drawing/2014/main" id="{9A3BC580-B543-4723-8938-0B08C9E0EBCA}"/>
              </a:ext>
            </a:extLst>
          </p:cNvPr>
          <p:cNvSpPr/>
          <p:nvPr/>
        </p:nvSpPr>
        <p:spPr bwMode="auto">
          <a:xfrm>
            <a:off x="1282762" y="1844824"/>
            <a:ext cx="6166276" cy="4032448"/>
          </a:xfrm>
          <a:prstGeom prst="rect">
            <a:avLst/>
          </a:prstGeom>
          <a:noFill/>
          <a:ln w="1587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sz="1200" b="1">
              <a:latin typeface="Calibri" panose="020F0502020204030204" pitchFamily="34" charset="0"/>
              <a:cs typeface="Calibri" panose="020F0502020204030204" pitchFamily="34" charset="0"/>
            </a:endParaRPr>
          </a:p>
        </p:txBody>
      </p:sp>
      <p:sp>
        <p:nvSpPr>
          <p:cNvPr id="22" name="Ellipse 21">
            <a:extLst>
              <a:ext uri="{FF2B5EF4-FFF2-40B4-BE49-F238E27FC236}">
                <a16:creationId xmlns:a16="http://schemas.microsoft.com/office/drawing/2014/main" id="{7B319F44-79AF-4356-99D9-29549EFD36D9}"/>
              </a:ext>
            </a:extLst>
          </p:cNvPr>
          <p:cNvSpPr/>
          <p:nvPr/>
        </p:nvSpPr>
        <p:spPr bwMode="auto">
          <a:xfrm rot="21321494">
            <a:off x="2993486" y="3415805"/>
            <a:ext cx="1872683" cy="1501458"/>
          </a:xfrm>
          <a:prstGeom prst="ellipse">
            <a:avLst/>
          </a:prstGeom>
          <a:solidFill>
            <a:schemeClr val="accent1"/>
          </a:solidFill>
          <a:ln w="9525" cap="flat" cmpd="sng" algn="ctr">
            <a:solidFill>
              <a:schemeClr val="tx1"/>
            </a:solidFill>
            <a:prstDash val="solid"/>
            <a:round/>
            <a:headEnd type="none" w="med" len="med"/>
            <a:tailEnd type="none" w="med" len="med"/>
          </a:ln>
          <a:effectLst>
            <a:outerShdw blurRad="50800" dist="50800" dir="5400000" algn="ctr" rotWithShape="0">
              <a:schemeClr val="bg1">
                <a:lumMod val="85000"/>
              </a:schemeClr>
            </a:outerShdw>
          </a:effectLst>
          <a:scene3d>
            <a:camera prst="isometricLeftDown"/>
            <a:lightRig rig="freezing" dir="t"/>
          </a:scene3d>
          <a:sp3d extrusionH="76200" contourW="12700" prstMaterial="plastic">
            <a:bevelT w="31750"/>
            <a:bevelB w="146050" h="25400"/>
            <a:extrusionClr>
              <a:srgbClr val="FFC000"/>
            </a:extrusionClr>
            <a:contourClr>
              <a:schemeClr val="bg1"/>
            </a:contourClr>
          </a:sp3d>
        </p:spPr>
        <p:txBody>
          <a:bodyPr vert="horz" wrap="square" lIns="91440" tIns="45720" rIns="91440" bIns="45720" numCol="1" rtlCol="0" anchor="ctr" anchorCtr="1" compatLnSpc="1">
            <a:prstTxWarp prst="textNoShape">
              <a:avLst/>
            </a:prstTxWarp>
          </a:bodyPr>
          <a:lstStyle/>
          <a:p>
            <a:pPr fontAlgn="base">
              <a:spcBef>
                <a:spcPct val="0"/>
              </a:spcBef>
              <a:spcAft>
                <a:spcPct val="0"/>
              </a:spcAft>
            </a:pPr>
            <a:r>
              <a:rPr lang="fr-FR" sz="2400" b="1" dirty="0">
                <a:ln>
                  <a:solidFill>
                    <a:schemeClr val="tx1"/>
                  </a:solidFill>
                </a:ln>
                <a:latin typeface="Calibri" panose="020F0502020204030204" pitchFamily="34" charset="0"/>
                <a:cs typeface="Calibri" panose="020F0502020204030204" pitchFamily="34" charset="0"/>
              </a:rPr>
              <a:t>SIGNE</a:t>
            </a:r>
            <a:endParaRPr lang="fr-FR" sz="1200" b="1" dirty="0">
              <a:ln>
                <a:solidFill>
                  <a:schemeClr val="tx1"/>
                </a:solidFill>
              </a:ln>
              <a:latin typeface="Calibri" panose="020F0502020204030204" pitchFamily="34" charset="0"/>
              <a:cs typeface="Calibri" panose="020F0502020204030204" pitchFamily="34" charset="0"/>
            </a:endParaRPr>
          </a:p>
        </p:txBody>
      </p:sp>
      <p:pic>
        <p:nvPicPr>
          <p:cNvPr id="23" name="Picture 3" descr="C:\Users\PNUSS\AppData\Local\Microsoft\Windows\Temporary Internet Files\Content.IE5\EYO2ROG3\MC900238189[1].wmf">
            <a:extLst>
              <a:ext uri="{FF2B5EF4-FFF2-40B4-BE49-F238E27FC236}">
                <a16:creationId xmlns:a16="http://schemas.microsoft.com/office/drawing/2014/main" id="{E94D3067-21ED-44AC-839B-08C430908A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083400">
            <a:off x="1531575" y="4756750"/>
            <a:ext cx="1424557" cy="810281"/>
          </a:xfrm>
          <a:prstGeom prst="rect">
            <a:avLst/>
          </a:prstGeom>
          <a:noFill/>
          <a:scene3d>
            <a:camera prst="isometricRightUp"/>
            <a:lightRig rig="chilly" dir="t"/>
          </a:scene3d>
          <a:sp3d>
            <a:bevelT w="25400"/>
            <a:bevelB w="19050"/>
          </a:sp3d>
          <a:extLst>
            <a:ext uri="{909E8E84-426E-40DD-AFC4-6F175D3DCCD1}">
              <a14:hiddenFill xmlns:a14="http://schemas.microsoft.com/office/drawing/2010/main">
                <a:solidFill>
                  <a:srgbClr val="FFFFFF"/>
                </a:solidFill>
              </a14:hiddenFill>
            </a:ext>
          </a:extLst>
        </p:spPr>
      </p:pic>
      <p:grpSp>
        <p:nvGrpSpPr>
          <p:cNvPr id="24" name="Groupe 23">
            <a:extLst>
              <a:ext uri="{FF2B5EF4-FFF2-40B4-BE49-F238E27FC236}">
                <a16:creationId xmlns:a16="http://schemas.microsoft.com/office/drawing/2014/main" id="{84AF18D0-5A20-4AEA-B101-DB64B043C161}"/>
              </a:ext>
            </a:extLst>
          </p:cNvPr>
          <p:cNvGrpSpPr/>
          <p:nvPr/>
        </p:nvGrpSpPr>
        <p:grpSpPr>
          <a:xfrm>
            <a:off x="4397335" y="2924944"/>
            <a:ext cx="1912310" cy="1028692"/>
            <a:chOff x="3870147" y="2924944"/>
            <a:chExt cx="1719519" cy="1028692"/>
          </a:xfrm>
        </p:grpSpPr>
        <p:pic>
          <p:nvPicPr>
            <p:cNvPr id="25" name="Picture 5" descr="C:\Users\PNUSS\AppData\Local\Microsoft\Windows\Temporary Internet Files\Content.IE5\4IPR2N6G\MC900294935[1].wmf">
              <a:extLst>
                <a:ext uri="{FF2B5EF4-FFF2-40B4-BE49-F238E27FC236}">
                  <a16:creationId xmlns:a16="http://schemas.microsoft.com/office/drawing/2014/main" id="{0DA6822B-53DC-4A19-9018-355EACB231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0974" y="2924944"/>
              <a:ext cx="1028692" cy="1028692"/>
            </a:xfrm>
            <a:prstGeom prst="rect">
              <a:avLst/>
            </a:prstGeom>
            <a:noFill/>
            <a:extLst>
              <a:ext uri="{909E8E84-426E-40DD-AFC4-6F175D3DCCD1}">
                <a14:hiddenFill xmlns:a14="http://schemas.microsoft.com/office/drawing/2010/main">
                  <a:solidFill>
                    <a:srgbClr val="FFFFFF"/>
                  </a:solidFill>
                </a14:hiddenFill>
              </a:ext>
            </a:extLst>
          </p:spPr>
        </p:pic>
        <p:sp>
          <p:nvSpPr>
            <p:cNvPr id="26" name="Double flèche horizontale 27">
              <a:extLst>
                <a:ext uri="{FF2B5EF4-FFF2-40B4-BE49-F238E27FC236}">
                  <a16:creationId xmlns:a16="http://schemas.microsoft.com/office/drawing/2014/main" id="{9AEF8680-C95C-41AC-8102-A94DA6C7EA2E}"/>
                </a:ext>
              </a:extLst>
            </p:cNvPr>
            <p:cNvSpPr/>
            <p:nvPr/>
          </p:nvSpPr>
          <p:spPr bwMode="auto">
            <a:xfrm rot="20277152">
              <a:off x="3870147" y="3613050"/>
              <a:ext cx="630726" cy="169080"/>
            </a:xfrm>
            <a:prstGeom prst="leftRightArrow">
              <a:avLst/>
            </a:prstGeom>
            <a:solidFill>
              <a:schemeClr val="accent1"/>
            </a:solidFill>
            <a:ln w="317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sz="1200" b="1" dirty="0">
                <a:latin typeface="Calibri" panose="020F0502020204030204" pitchFamily="34" charset="0"/>
                <a:cs typeface="Calibri" panose="020F0502020204030204" pitchFamily="34" charset="0"/>
              </a:endParaRPr>
            </a:p>
          </p:txBody>
        </p:sp>
      </p:grpSp>
      <p:grpSp>
        <p:nvGrpSpPr>
          <p:cNvPr id="27" name="Groupe 26">
            <a:extLst>
              <a:ext uri="{FF2B5EF4-FFF2-40B4-BE49-F238E27FC236}">
                <a16:creationId xmlns:a16="http://schemas.microsoft.com/office/drawing/2014/main" id="{742915EE-FB78-4465-9125-A51A12C7EEE2}"/>
              </a:ext>
            </a:extLst>
          </p:cNvPr>
          <p:cNvGrpSpPr/>
          <p:nvPr/>
        </p:nvGrpSpPr>
        <p:grpSpPr>
          <a:xfrm>
            <a:off x="2178918" y="3645024"/>
            <a:ext cx="2457497" cy="1965832"/>
            <a:chOff x="1651732" y="3645024"/>
            <a:chExt cx="2209742" cy="1965832"/>
          </a:xfrm>
        </p:grpSpPr>
        <p:cxnSp>
          <p:nvCxnSpPr>
            <p:cNvPr id="28" name="Connecteur droit 27">
              <a:extLst>
                <a:ext uri="{FF2B5EF4-FFF2-40B4-BE49-F238E27FC236}">
                  <a16:creationId xmlns:a16="http://schemas.microsoft.com/office/drawing/2014/main" id="{1F3CE8B8-AEAA-4612-82AF-64EC75BF24BB}"/>
                </a:ext>
              </a:extLst>
            </p:cNvPr>
            <p:cNvCxnSpPr/>
            <p:nvPr/>
          </p:nvCxnSpPr>
          <p:spPr bwMode="auto">
            <a:xfrm flipV="1">
              <a:off x="1917258" y="3645024"/>
              <a:ext cx="839345" cy="1224136"/>
            </a:xfrm>
            <a:prstGeom prst="line">
              <a:avLst/>
            </a:prstGeom>
            <a:solidFill>
              <a:schemeClr val="accent1"/>
            </a:solidFill>
            <a:ln w="9525" cap="flat" cmpd="sng" algn="ctr">
              <a:solidFill>
                <a:schemeClr val="tx1"/>
              </a:solidFill>
              <a:prstDash val="sysDot"/>
              <a:round/>
              <a:headEnd type="none" w="med" len="med"/>
              <a:tailEnd type="triangle" w="lg" len="lg"/>
            </a:ln>
            <a:effectLst/>
          </p:spPr>
        </p:cxnSp>
        <p:cxnSp>
          <p:nvCxnSpPr>
            <p:cNvPr id="29" name="Connecteur droit 28">
              <a:extLst>
                <a:ext uri="{FF2B5EF4-FFF2-40B4-BE49-F238E27FC236}">
                  <a16:creationId xmlns:a16="http://schemas.microsoft.com/office/drawing/2014/main" id="{66A8CDFD-87BB-43B9-9F76-1D2B538F9AC5}"/>
                </a:ext>
              </a:extLst>
            </p:cNvPr>
            <p:cNvCxnSpPr/>
            <p:nvPr/>
          </p:nvCxnSpPr>
          <p:spPr bwMode="auto">
            <a:xfrm flipV="1">
              <a:off x="1651732" y="4831104"/>
              <a:ext cx="2209742" cy="779752"/>
            </a:xfrm>
            <a:prstGeom prst="line">
              <a:avLst/>
            </a:prstGeom>
            <a:solidFill>
              <a:schemeClr val="accent1"/>
            </a:solidFill>
            <a:ln w="9525" cap="flat" cmpd="sng" algn="ctr">
              <a:solidFill>
                <a:schemeClr val="tx1"/>
              </a:solidFill>
              <a:prstDash val="sysDot"/>
              <a:round/>
              <a:headEnd type="none" w="med" len="med"/>
              <a:tailEnd type="triangle" w="lg" len="lg"/>
            </a:ln>
            <a:effectLst/>
          </p:spPr>
        </p:cxnSp>
        <p:sp>
          <p:nvSpPr>
            <p:cNvPr id="30" name="ZoneTexte 29">
              <a:extLst>
                <a:ext uri="{FF2B5EF4-FFF2-40B4-BE49-F238E27FC236}">
                  <a16:creationId xmlns:a16="http://schemas.microsoft.com/office/drawing/2014/main" id="{1F3657DF-6AD6-4B19-A0B1-F23132FFC28D}"/>
                </a:ext>
              </a:extLst>
            </p:cNvPr>
            <p:cNvSpPr txBox="1"/>
            <p:nvPr/>
          </p:nvSpPr>
          <p:spPr>
            <a:xfrm rot="20389233">
              <a:off x="2060819" y="4890033"/>
              <a:ext cx="1289441" cy="338554"/>
            </a:xfrm>
            <a:prstGeom prst="rect">
              <a:avLst/>
            </a:prstGeom>
            <a:noFill/>
          </p:spPr>
          <p:txBody>
            <a:bodyPr wrap="square" rtlCol="0">
              <a:spAutoFit/>
            </a:bodyPr>
            <a:lstStyle/>
            <a:p>
              <a:r>
                <a:rPr lang="fr-FR" b="1" dirty="0">
                  <a:latin typeface="Calibri" panose="020F0502020204030204" pitchFamily="34" charset="0"/>
                  <a:cs typeface="Calibri" panose="020F0502020204030204" pitchFamily="34" charset="0"/>
                </a:rPr>
                <a:t>Observé</a:t>
              </a:r>
            </a:p>
          </p:txBody>
        </p:sp>
      </p:grpSp>
      <p:grpSp>
        <p:nvGrpSpPr>
          <p:cNvPr id="31" name="Groupe 30">
            <a:extLst>
              <a:ext uri="{FF2B5EF4-FFF2-40B4-BE49-F238E27FC236}">
                <a16:creationId xmlns:a16="http://schemas.microsoft.com/office/drawing/2014/main" id="{A4B07A51-3513-4AE9-AA45-DE2D5C6CAE2B}"/>
              </a:ext>
            </a:extLst>
          </p:cNvPr>
          <p:cNvGrpSpPr/>
          <p:nvPr/>
        </p:nvGrpSpPr>
        <p:grpSpPr>
          <a:xfrm>
            <a:off x="1598125" y="2154342"/>
            <a:ext cx="4116323" cy="2570802"/>
            <a:chOff x="1096250" y="2154342"/>
            <a:chExt cx="3701328" cy="2570802"/>
          </a:xfrm>
        </p:grpSpPr>
        <p:cxnSp>
          <p:nvCxnSpPr>
            <p:cNvPr id="33" name="Connecteur droit 32">
              <a:extLst>
                <a:ext uri="{FF2B5EF4-FFF2-40B4-BE49-F238E27FC236}">
                  <a16:creationId xmlns:a16="http://schemas.microsoft.com/office/drawing/2014/main" id="{244A2158-79BB-411C-87FC-97647D40822B}"/>
                </a:ext>
              </a:extLst>
            </p:cNvPr>
            <p:cNvCxnSpPr/>
            <p:nvPr/>
          </p:nvCxnSpPr>
          <p:spPr bwMode="auto">
            <a:xfrm flipV="1">
              <a:off x="1651732" y="2492896"/>
              <a:ext cx="0" cy="22322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Connecteur droit 33">
              <a:extLst>
                <a:ext uri="{FF2B5EF4-FFF2-40B4-BE49-F238E27FC236}">
                  <a16:creationId xmlns:a16="http://schemas.microsoft.com/office/drawing/2014/main" id="{86F85BFB-EDC7-474C-8121-8276918F59F6}"/>
                </a:ext>
              </a:extLst>
            </p:cNvPr>
            <p:cNvCxnSpPr/>
            <p:nvPr/>
          </p:nvCxnSpPr>
          <p:spPr bwMode="auto">
            <a:xfrm>
              <a:off x="1651732" y="2492896"/>
              <a:ext cx="16568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Connecteur droit 35">
              <a:extLst>
                <a:ext uri="{FF2B5EF4-FFF2-40B4-BE49-F238E27FC236}">
                  <a16:creationId xmlns:a16="http://schemas.microsoft.com/office/drawing/2014/main" id="{785B6727-21EE-4858-A8E4-D4BFAFE2D9C0}"/>
                </a:ext>
              </a:extLst>
            </p:cNvPr>
            <p:cNvCxnSpPr/>
            <p:nvPr/>
          </p:nvCxnSpPr>
          <p:spPr bwMode="auto">
            <a:xfrm>
              <a:off x="3789466" y="2492896"/>
              <a:ext cx="100811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Connecteur droit 36">
              <a:extLst>
                <a:ext uri="{FF2B5EF4-FFF2-40B4-BE49-F238E27FC236}">
                  <a16:creationId xmlns:a16="http://schemas.microsoft.com/office/drawing/2014/main" id="{B682780C-F988-41E8-9814-8B063230B2E9}"/>
                </a:ext>
              </a:extLst>
            </p:cNvPr>
            <p:cNvCxnSpPr/>
            <p:nvPr/>
          </p:nvCxnSpPr>
          <p:spPr bwMode="auto">
            <a:xfrm>
              <a:off x="4797578" y="2492896"/>
              <a:ext cx="0" cy="356237"/>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38" name="Ellipse 37">
              <a:extLst>
                <a:ext uri="{FF2B5EF4-FFF2-40B4-BE49-F238E27FC236}">
                  <a16:creationId xmlns:a16="http://schemas.microsoft.com/office/drawing/2014/main" id="{9EA64685-FD7B-4472-9F8B-B239E91065A0}"/>
                </a:ext>
              </a:extLst>
            </p:cNvPr>
            <p:cNvSpPr/>
            <p:nvPr/>
          </p:nvSpPr>
          <p:spPr bwMode="auto">
            <a:xfrm>
              <a:off x="3308552" y="2204864"/>
              <a:ext cx="480914" cy="504056"/>
            </a:xfrm>
            <a:prstGeom prst="ellipse">
              <a:avLst/>
            </a:prstGeom>
            <a:noFill/>
            <a:ln w="9525"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fr-FR" sz="2000" b="1" dirty="0">
                  <a:latin typeface="Calibri" panose="020F0502020204030204" pitchFamily="34" charset="0"/>
                  <a:cs typeface="Calibri" panose="020F0502020204030204" pitchFamily="34" charset="0"/>
                </a:rPr>
                <a:t>?</a:t>
              </a:r>
            </a:p>
          </p:txBody>
        </p:sp>
        <p:sp>
          <p:nvSpPr>
            <p:cNvPr id="39" name="ZoneTexte 38">
              <a:extLst>
                <a:ext uri="{FF2B5EF4-FFF2-40B4-BE49-F238E27FC236}">
                  <a16:creationId xmlns:a16="http://schemas.microsoft.com/office/drawing/2014/main" id="{FEE85BFF-2EC2-4931-BABC-BB7C050A4966}"/>
                </a:ext>
              </a:extLst>
            </p:cNvPr>
            <p:cNvSpPr txBox="1"/>
            <p:nvPr/>
          </p:nvSpPr>
          <p:spPr>
            <a:xfrm>
              <a:off x="1096250" y="2154342"/>
              <a:ext cx="2241802" cy="400110"/>
            </a:xfrm>
            <a:prstGeom prst="rect">
              <a:avLst/>
            </a:prstGeom>
            <a:noFill/>
          </p:spPr>
          <p:txBody>
            <a:bodyPr wrap="square" rtlCol="0">
              <a:spAutoFit/>
            </a:bodyPr>
            <a:lstStyle/>
            <a:p>
              <a:r>
                <a:rPr lang="fr-FR" sz="2000" b="1" dirty="0">
                  <a:solidFill>
                    <a:schemeClr val="tx1"/>
                  </a:solidFill>
                  <a:latin typeface="Calibri" panose="020F0502020204030204" pitchFamily="34" charset="0"/>
                  <a:cs typeface="Calibri" panose="020F0502020204030204" pitchFamily="34" charset="0"/>
                </a:rPr>
                <a:t>Expérience du patient</a:t>
              </a:r>
            </a:p>
          </p:txBody>
        </p:sp>
      </p:grpSp>
      <p:sp>
        <p:nvSpPr>
          <p:cNvPr id="40" name="ZoneTexte 39">
            <a:extLst>
              <a:ext uri="{FF2B5EF4-FFF2-40B4-BE49-F238E27FC236}">
                <a16:creationId xmlns:a16="http://schemas.microsoft.com/office/drawing/2014/main" id="{8037AC3C-C447-40E2-90DA-E0707A9C8C9A}"/>
              </a:ext>
            </a:extLst>
          </p:cNvPr>
          <p:cNvSpPr txBox="1"/>
          <p:nvPr/>
        </p:nvSpPr>
        <p:spPr>
          <a:xfrm>
            <a:off x="4955170" y="3933056"/>
            <a:ext cx="1441467" cy="369332"/>
          </a:xfrm>
          <a:prstGeom prst="rect">
            <a:avLst/>
          </a:prstGeom>
          <a:noFill/>
        </p:spPr>
        <p:txBody>
          <a:bodyPr wrap="square" rtlCol="0">
            <a:spAutoFit/>
          </a:bodyPr>
          <a:lstStyle/>
          <a:p>
            <a:r>
              <a:rPr lang="fr-FR" b="1" dirty="0">
                <a:latin typeface="Calibri" panose="020F0502020204030204" pitchFamily="34" charset="0"/>
                <a:cs typeface="Calibri" panose="020F0502020204030204" pitchFamily="34" charset="0"/>
              </a:rPr>
              <a:t>Vécu </a:t>
            </a:r>
          </a:p>
        </p:txBody>
      </p:sp>
      <p:grpSp>
        <p:nvGrpSpPr>
          <p:cNvPr id="2" name="Groupe 1">
            <a:extLst>
              <a:ext uri="{FF2B5EF4-FFF2-40B4-BE49-F238E27FC236}">
                <a16:creationId xmlns:a16="http://schemas.microsoft.com/office/drawing/2014/main" id="{3EDE250B-962D-264C-E2CA-1DCAE15EACC7}"/>
              </a:ext>
            </a:extLst>
          </p:cNvPr>
          <p:cNvGrpSpPr/>
          <p:nvPr/>
        </p:nvGrpSpPr>
        <p:grpSpPr>
          <a:xfrm>
            <a:off x="7480357" y="1620083"/>
            <a:ext cx="4592308" cy="3170099"/>
            <a:chOff x="6453762" y="1268760"/>
            <a:chExt cx="3761415" cy="3170099"/>
          </a:xfrm>
        </p:grpSpPr>
        <p:sp>
          <p:nvSpPr>
            <p:cNvPr id="3" name="ZoneTexte 2">
              <a:extLst>
                <a:ext uri="{FF2B5EF4-FFF2-40B4-BE49-F238E27FC236}">
                  <a16:creationId xmlns:a16="http://schemas.microsoft.com/office/drawing/2014/main" id="{830B3AF9-5D2A-2596-672B-C3416F103245}"/>
                </a:ext>
              </a:extLst>
            </p:cNvPr>
            <p:cNvSpPr txBox="1"/>
            <p:nvPr/>
          </p:nvSpPr>
          <p:spPr>
            <a:xfrm>
              <a:off x="6505099" y="1268760"/>
              <a:ext cx="3710078" cy="3170099"/>
            </a:xfrm>
            <a:prstGeom prst="rect">
              <a:avLst/>
            </a:prstGeom>
            <a:noFill/>
            <a:ln>
              <a:solidFill>
                <a:schemeClr val="tx1"/>
              </a:solidFill>
              <a:prstDash val="sysDot"/>
            </a:ln>
          </p:spPr>
          <p:txBody>
            <a:bodyPr wrap="square" rtlCol="0">
              <a:spAutoFit/>
            </a:bodyPr>
            <a:lstStyle/>
            <a:p>
              <a:r>
                <a:rPr lang="fr-FR" sz="2000" b="1" dirty="0">
                  <a:solidFill>
                    <a:schemeClr val="tx1"/>
                  </a:solidFill>
                  <a:ea typeface="Calibri" panose="020F0502020204030204" pitchFamily="34" charset="0"/>
                  <a:cs typeface="Calibri" panose="020F0502020204030204" pitchFamily="34" charset="0"/>
                </a:rPr>
                <a:t>Quelles propriétés du signe pour devenir SYMPTÔME ? </a:t>
              </a:r>
            </a:p>
            <a:p>
              <a:pPr marL="742950" lvl="1" indent="-285750">
                <a:buFont typeface="Arial" panose="020B0604020202020204" pitchFamily="34" charset="0"/>
                <a:buChar char="•"/>
              </a:pPr>
              <a:r>
                <a:rPr lang="fr-FR" sz="2000" b="0" dirty="0">
                  <a:solidFill>
                    <a:schemeClr val="tx1"/>
                  </a:solidFill>
                  <a:ea typeface="Calibri" panose="020F0502020204030204" pitchFamily="34" charset="0"/>
                  <a:cs typeface="Calibri" panose="020F0502020204030204" pitchFamily="34" charset="0"/>
                </a:rPr>
                <a:t>Diminution des degrés de liberté</a:t>
              </a:r>
            </a:p>
            <a:p>
              <a:pPr marL="742950" lvl="1" indent="-285750">
                <a:buFont typeface="Arial" panose="020B0604020202020204" pitchFamily="34" charset="0"/>
                <a:buChar char="•"/>
              </a:pPr>
              <a:r>
                <a:rPr lang="fr-FR" sz="2000" b="0" dirty="0">
                  <a:solidFill>
                    <a:schemeClr val="tx1"/>
                  </a:solidFill>
                  <a:ea typeface="Calibri" panose="020F0502020204030204" pitchFamily="34" charset="0"/>
                  <a:cs typeface="Calibri" panose="020F0502020204030204" pitchFamily="34" charset="0"/>
                </a:rPr>
                <a:t>Perte de miscibilité avec d’autres signes</a:t>
              </a:r>
            </a:p>
            <a:p>
              <a:pPr marL="742950" lvl="1" indent="-285750">
                <a:buFont typeface="Arial" panose="020B0604020202020204" pitchFamily="34" charset="0"/>
                <a:buChar char="•"/>
              </a:pPr>
              <a:r>
                <a:rPr lang="fr-FR" sz="2000" b="0" dirty="0">
                  <a:solidFill>
                    <a:schemeClr val="tx1"/>
                  </a:solidFill>
                  <a:ea typeface="Calibri" panose="020F0502020204030204" pitchFamily="34" charset="0"/>
                  <a:cs typeface="Calibri" panose="020F0502020204030204" pitchFamily="34" charset="0"/>
                </a:rPr>
                <a:t>Répétition en lieu et place d’ajustement</a:t>
              </a:r>
            </a:p>
            <a:p>
              <a:pPr marL="742950" lvl="1" indent="-285750">
                <a:buFont typeface="Arial" panose="020B0604020202020204" pitchFamily="34" charset="0"/>
                <a:buChar char="•"/>
              </a:pPr>
              <a:r>
                <a:rPr lang="fr-FR" sz="2000" b="0" dirty="0">
                  <a:solidFill>
                    <a:schemeClr val="tx1"/>
                  </a:solidFill>
                  <a:ea typeface="Calibri" panose="020F0502020204030204" pitchFamily="34" charset="0"/>
                  <a:cs typeface="Calibri" panose="020F0502020204030204" pitchFamily="34" charset="0"/>
                </a:rPr>
                <a:t>Handicap </a:t>
              </a:r>
            </a:p>
            <a:p>
              <a:pPr marL="742950" lvl="1" indent="-285750">
                <a:buFont typeface="Arial" panose="020B0604020202020204" pitchFamily="34" charset="0"/>
                <a:buChar char="•"/>
              </a:pPr>
              <a:r>
                <a:rPr lang="fr-FR" sz="2000" b="0" dirty="0">
                  <a:solidFill>
                    <a:schemeClr val="tx1"/>
                  </a:solidFill>
                  <a:ea typeface="Calibri" panose="020F0502020204030204" pitchFamily="34" charset="0"/>
                  <a:cs typeface="Calibri" panose="020F0502020204030204" pitchFamily="34" charset="0"/>
                </a:rPr>
                <a:t>Souffrance vécue</a:t>
              </a:r>
            </a:p>
            <a:p>
              <a:pPr marL="742950" lvl="1" indent="-285750">
                <a:buFont typeface="Arial" panose="020B0604020202020204" pitchFamily="34" charset="0"/>
                <a:buChar char="•"/>
              </a:pPr>
              <a:r>
                <a:rPr lang="fr-FR" sz="2000" b="0" dirty="0">
                  <a:solidFill>
                    <a:schemeClr val="tx1"/>
                  </a:solidFill>
                  <a:ea typeface="Calibri" panose="020F0502020204030204" pitchFamily="34" charset="0"/>
                  <a:cs typeface="Calibri" panose="020F0502020204030204" pitchFamily="34" charset="0"/>
                </a:rPr>
                <a:t>…..</a:t>
              </a:r>
            </a:p>
          </p:txBody>
        </p:sp>
        <p:cxnSp>
          <p:nvCxnSpPr>
            <p:cNvPr id="4" name="Connecteur droit 3">
              <a:extLst>
                <a:ext uri="{FF2B5EF4-FFF2-40B4-BE49-F238E27FC236}">
                  <a16:creationId xmlns:a16="http://schemas.microsoft.com/office/drawing/2014/main" id="{762E8E8E-B6D3-54BC-01BE-488744EA894F}"/>
                </a:ext>
              </a:extLst>
            </p:cNvPr>
            <p:cNvCxnSpPr/>
            <p:nvPr/>
          </p:nvCxnSpPr>
          <p:spPr bwMode="auto">
            <a:xfrm>
              <a:off x="6453762" y="2176701"/>
              <a:ext cx="2784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10685755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85221</TotalTime>
  <Words>1563</Words>
  <Application>Microsoft Office PowerPoint</Application>
  <PresentationFormat>Grand écran</PresentationFormat>
  <Paragraphs>193</Paragraphs>
  <Slides>22</Slides>
  <Notes>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Arial</vt:lpstr>
      <vt:lpstr>Calibri</vt:lpstr>
      <vt:lpstr>Tw Cen MT</vt:lpstr>
      <vt:lpstr>Wingdings</vt:lpstr>
      <vt:lpstr>Modèle par défaut</vt:lpstr>
      <vt:lpstr>Présentation PowerPoint</vt:lpstr>
      <vt:lpstr> Plan  </vt:lpstr>
      <vt:lpstr> Plan  </vt:lpstr>
      <vt:lpstr>Présentation PowerPoint</vt:lpstr>
      <vt:lpstr>Présentation PowerPoint</vt:lpstr>
      <vt:lpstr>Présentation PowerPoint</vt:lpstr>
      <vt:lpstr>Présentation PowerPoint</vt:lpstr>
      <vt:lpstr> Appréhender la complexité : l’inévitable prisme de l’observateur </vt:lpstr>
      <vt:lpstr>Présentation PowerPoint</vt:lpstr>
      <vt:lpstr>Présentation PowerPoint</vt:lpstr>
      <vt:lpstr>Que recueillir pour informer l’IA ? Nécessité d’approches conceptuelles hétérodoxes et complémentaires </vt:lpstr>
      <vt:lpstr> Appréhender la complexité pour informer l’IA </vt:lpstr>
      <vt:lpstr>Présentation PowerPoint</vt:lpstr>
      <vt:lpstr>L’IA : un interlocuteur « acceptable » et informatif, car pouvant être sollicité « juste pour savoir »</vt:lpstr>
      <vt:lpstr>L’IA : un miroir parfois déformant</vt:lpstr>
      <vt:lpstr>Présentation PowerPoint</vt:lpstr>
      <vt:lpstr>L’IA : compétition, complémentarité et bouleversement</vt:lpstr>
      <vt:lpstr>Le savoir encyclopédique (mais limité) de l’IA</vt:lpstr>
      <vt:lpstr>Présentation PowerPoint</vt:lpstr>
      <vt:lpstr>L’IA : facilitatrice du soin et lieu aveugle du savoir existentiel</vt:lpstr>
      <vt:lpstr>Présentation PowerPoint</vt:lpstr>
      <vt:lpstr>L’IA face à la décision thérapeutique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Philippe</dc:creator>
  <cp:lastModifiedBy>Philippe Nuss</cp:lastModifiedBy>
  <cp:revision>1751</cp:revision>
  <dcterms:created xsi:type="dcterms:W3CDTF">2007-11-21T07:34:17Z</dcterms:created>
  <dcterms:modified xsi:type="dcterms:W3CDTF">2025-09-26T06:35:37Z</dcterms:modified>
</cp:coreProperties>
</file>