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1417" r:id="rId3"/>
    <p:sldId id="271" r:id="rId4"/>
    <p:sldId id="1433" r:id="rId5"/>
    <p:sldId id="260" r:id="rId6"/>
    <p:sldId id="1422" r:id="rId7"/>
    <p:sldId id="1411" r:id="rId8"/>
    <p:sldId id="1419" r:id="rId9"/>
    <p:sldId id="1430" r:id="rId10"/>
    <p:sldId id="1423" r:id="rId11"/>
    <p:sldId id="1409" r:id="rId12"/>
    <p:sldId id="258" r:id="rId13"/>
    <p:sldId id="1420" r:id="rId14"/>
    <p:sldId id="1424" r:id="rId15"/>
    <p:sldId id="1432" r:id="rId16"/>
    <p:sldId id="259" r:id="rId17"/>
    <p:sldId id="1429" r:id="rId18"/>
    <p:sldId id="1421" r:id="rId19"/>
    <p:sldId id="272" r:id="rId20"/>
    <p:sldId id="286" r:id="rId21"/>
    <p:sldId id="287" r:id="rId22"/>
    <p:sldId id="1425" r:id="rId23"/>
    <p:sldId id="1426" r:id="rId24"/>
    <p:sldId id="1427" r:id="rId25"/>
    <p:sldId id="1428" r:id="rId26"/>
    <p:sldId id="1431"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660"/>
  </p:normalViewPr>
  <p:slideViewPr>
    <p:cSldViewPr snapToGrid="0">
      <p:cViewPr varScale="1">
        <p:scale>
          <a:sx n="105" d="100"/>
          <a:sy n="105"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E4F92-D8F6-45D1-9BE1-DAEC8381BDEF}"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B1F96BD-FADA-4D35-A4AF-7FFEB17068C5}">
      <dgm:prSet/>
      <dgm:spPr/>
      <dgm:t>
        <a:bodyPr/>
        <a:lstStyle/>
        <a:p>
          <a:r>
            <a:rPr lang="nl-BE"/>
            <a:t>15 à 50% (Munir, 2016; Mazza, 2020)</a:t>
          </a:r>
          <a:endParaRPr lang="en-US"/>
        </a:p>
      </dgm:t>
    </dgm:pt>
    <dgm:pt modelId="{922A8C43-CE82-4070-B72D-F5A372CC58BE}" type="parTrans" cxnId="{9A10DE38-3B2E-4054-99CF-161255B4C937}">
      <dgm:prSet/>
      <dgm:spPr/>
      <dgm:t>
        <a:bodyPr/>
        <a:lstStyle/>
        <a:p>
          <a:endParaRPr lang="en-US"/>
        </a:p>
      </dgm:t>
    </dgm:pt>
    <dgm:pt modelId="{874170FA-2072-45BA-9F39-65BB7C51527B}" type="sibTrans" cxnId="{9A10DE38-3B2E-4054-99CF-161255B4C937}">
      <dgm:prSet/>
      <dgm:spPr/>
      <dgm:t>
        <a:bodyPr/>
        <a:lstStyle/>
        <a:p>
          <a:endParaRPr lang="en-US"/>
        </a:p>
      </dgm:t>
    </dgm:pt>
    <dgm:pt modelId="{AE77A090-C370-4BEA-A7E1-5ABB9D7AA7B0}">
      <dgm:prSet/>
      <dgm:spPr/>
      <dgm:t>
        <a:bodyPr/>
        <a:lstStyle/>
        <a:p>
          <a:r>
            <a:rPr lang="nl-BE" dirty="0" err="1"/>
            <a:t>Characteristics</a:t>
          </a:r>
          <a:endParaRPr lang="en-US" dirty="0"/>
        </a:p>
      </dgm:t>
    </dgm:pt>
    <dgm:pt modelId="{B956DB2E-5BEF-44F7-A303-C256B9896109}" type="parTrans" cxnId="{1D6FF107-3B38-4CD3-9D24-6ECFC61E874F}">
      <dgm:prSet/>
      <dgm:spPr/>
      <dgm:t>
        <a:bodyPr/>
        <a:lstStyle/>
        <a:p>
          <a:endParaRPr lang="en-US"/>
        </a:p>
      </dgm:t>
    </dgm:pt>
    <dgm:pt modelId="{BCEB5744-43C7-4DE6-9921-CAF75369AA0C}" type="sibTrans" cxnId="{1D6FF107-3B38-4CD3-9D24-6ECFC61E874F}">
      <dgm:prSet/>
      <dgm:spPr/>
      <dgm:t>
        <a:bodyPr/>
        <a:lstStyle/>
        <a:p>
          <a:endParaRPr lang="en-US"/>
        </a:p>
      </dgm:t>
    </dgm:pt>
    <dgm:pt modelId="{8143CD00-67D4-45CA-B7BB-14FC3887E1A1}">
      <dgm:prSet/>
      <dgm:spPr/>
      <dgm:t>
        <a:bodyPr/>
        <a:lstStyle/>
        <a:p>
          <a:r>
            <a:rPr lang="nl-BE" dirty="0"/>
            <a:t>‘At </a:t>
          </a:r>
          <a:r>
            <a:rPr lang="nl-BE" dirty="0" err="1"/>
            <a:t>risque</a:t>
          </a:r>
          <a:r>
            <a:rPr lang="nl-BE" dirty="0"/>
            <a:t>’; client + environment</a:t>
          </a:r>
          <a:endParaRPr lang="en-US" dirty="0"/>
        </a:p>
      </dgm:t>
    </dgm:pt>
    <dgm:pt modelId="{654385F7-7588-41B9-87D7-64F5619EE176}" type="parTrans" cxnId="{5D7C4A9E-8BA9-4B61-B5E7-3236B92A71F3}">
      <dgm:prSet/>
      <dgm:spPr/>
      <dgm:t>
        <a:bodyPr/>
        <a:lstStyle/>
        <a:p>
          <a:endParaRPr lang="en-US"/>
        </a:p>
      </dgm:t>
    </dgm:pt>
    <dgm:pt modelId="{4A521F68-54E7-444D-AD2F-5CD952BDC247}" type="sibTrans" cxnId="{5D7C4A9E-8BA9-4B61-B5E7-3236B92A71F3}">
      <dgm:prSet/>
      <dgm:spPr/>
      <dgm:t>
        <a:bodyPr/>
        <a:lstStyle/>
        <a:p>
          <a:endParaRPr lang="en-US"/>
        </a:p>
      </dgm:t>
    </dgm:pt>
    <dgm:pt modelId="{2D6B1EA1-3E9B-4182-BF37-E358BB093AF3}">
      <dgm:prSet/>
      <dgm:spPr/>
      <dgm:t>
        <a:bodyPr/>
        <a:lstStyle/>
        <a:p>
          <a:r>
            <a:rPr lang="nl-BE" dirty="0" err="1"/>
            <a:t>comorbidity</a:t>
          </a:r>
          <a:endParaRPr lang="en-US" dirty="0"/>
        </a:p>
      </dgm:t>
    </dgm:pt>
    <dgm:pt modelId="{83514198-5A2E-4B31-A574-77C0427AA805}" type="sibTrans" cxnId="{6CFBD332-DEF7-4628-8A79-224E2B28E520}">
      <dgm:prSet/>
      <dgm:spPr/>
      <dgm:t>
        <a:bodyPr/>
        <a:lstStyle/>
        <a:p>
          <a:endParaRPr lang="en-US"/>
        </a:p>
      </dgm:t>
    </dgm:pt>
    <dgm:pt modelId="{0BAEFF7C-BD03-4872-B327-6A862BCB6044}" type="parTrans" cxnId="{6CFBD332-DEF7-4628-8A79-224E2B28E520}">
      <dgm:prSet/>
      <dgm:spPr/>
      <dgm:t>
        <a:bodyPr/>
        <a:lstStyle/>
        <a:p>
          <a:endParaRPr lang="en-US"/>
        </a:p>
      </dgm:t>
    </dgm:pt>
    <dgm:pt modelId="{8B7DB34D-E1D4-4F6A-ABAB-4F74DAABBA6B}">
      <dgm:prSet/>
      <dgm:spPr/>
      <dgm:t>
        <a:bodyPr/>
        <a:lstStyle/>
        <a:p>
          <a:r>
            <a:rPr lang="nl-BE" dirty="0" err="1"/>
            <a:t>complexity</a:t>
          </a:r>
          <a:endParaRPr lang="en-US" dirty="0"/>
        </a:p>
      </dgm:t>
    </dgm:pt>
    <dgm:pt modelId="{0F3CFCDC-7EBE-4849-A2B7-B2F624C08DAB}" type="sibTrans" cxnId="{F338F446-5615-46FC-B2A2-05783319FC65}">
      <dgm:prSet/>
      <dgm:spPr/>
      <dgm:t>
        <a:bodyPr/>
        <a:lstStyle/>
        <a:p>
          <a:endParaRPr lang="en-US"/>
        </a:p>
      </dgm:t>
    </dgm:pt>
    <dgm:pt modelId="{7E7545CA-9A25-4DE5-B1FB-4CD9FF99F703}" type="parTrans" cxnId="{F338F446-5615-46FC-B2A2-05783319FC65}">
      <dgm:prSet/>
      <dgm:spPr/>
      <dgm:t>
        <a:bodyPr/>
        <a:lstStyle/>
        <a:p>
          <a:endParaRPr lang="en-US"/>
        </a:p>
      </dgm:t>
    </dgm:pt>
    <dgm:pt modelId="{0845D8C5-EAD4-42C1-B381-38E6AC7DB258}">
      <dgm:prSet/>
      <dgm:spPr/>
      <dgm:t>
        <a:bodyPr/>
        <a:lstStyle/>
        <a:p>
          <a:r>
            <a:rPr lang="nl-BE" dirty="0"/>
            <a:t>non-</a:t>
          </a:r>
          <a:r>
            <a:rPr lang="nl-BE" dirty="0" err="1"/>
            <a:t>specificity</a:t>
          </a:r>
          <a:endParaRPr lang="en-US" dirty="0"/>
        </a:p>
      </dgm:t>
    </dgm:pt>
    <dgm:pt modelId="{F461B0B8-DB5F-41DB-9CE1-AB95CE67A4DC}" type="sibTrans" cxnId="{A9F515D2-9581-468E-A5F2-D57B3225FE6B}">
      <dgm:prSet/>
      <dgm:spPr/>
      <dgm:t>
        <a:bodyPr/>
        <a:lstStyle/>
        <a:p>
          <a:endParaRPr lang="en-US"/>
        </a:p>
      </dgm:t>
    </dgm:pt>
    <dgm:pt modelId="{4A942617-237C-4DB8-9338-5AD756834C28}" type="parTrans" cxnId="{A9F515D2-9581-468E-A5F2-D57B3225FE6B}">
      <dgm:prSet/>
      <dgm:spPr/>
      <dgm:t>
        <a:bodyPr/>
        <a:lstStyle/>
        <a:p>
          <a:endParaRPr lang="en-US"/>
        </a:p>
      </dgm:t>
    </dgm:pt>
    <dgm:pt modelId="{B13E7F11-3CE4-46C5-9CCC-49471BE862A5}">
      <dgm:prSet/>
      <dgm:spPr/>
      <dgm:t>
        <a:bodyPr/>
        <a:lstStyle/>
        <a:p>
          <a:r>
            <a:rPr lang="nl-BE" dirty="0" err="1"/>
            <a:t>intensity</a:t>
          </a:r>
          <a:endParaRPr lang="en-US" dirty="0"/>
        </a:p>
      </dgm:t>
    </dgm:pt>
    <dgm:pt modelId="{5E3993A1-E2C0-428A-81CF-114E08C53B24}" type="sibTrans" cxnId="{53BB03E2-F5E8-4738-AE50-24DFDF8E2EB3}">
      <dgm:prSet/>
      <dgm:spPr/>
      <dgm:t>
        <a:bodyPr/>
        <a:lstStyle/>
        <a:p>
          <a:endParaRPr lang="en-US"/>
        </a:p>
      </dgm:t>
    </dgm:pt>
    <dgm:pt modelId="{8982E9A4-B2E1-4416-B60E-212B0A8363EB}" type="parTrans" cxnId="{53BB03E2-F5E8-4738-AE50-24DFDF8E2EB3}">
      <dgm:prSet/>
      <dgm:spPr/>
      <dgm:t>
        <a:bodyPr/>
        <a:lstStyle/>
        <a:p>
          <a:endParaRPr lang="en-US"/>
        </a:p>
      </dgm:t>
    </dgm:pt>
    <dgm:pt modelId="{151E2150-A300-4988-A3DA-8A37CCFAFA9C}">
      <dgm:prSet/>
      <dgm:spPr/>
      <dgm:t>
        <a:bodyPr/>
        <a:lstStyle/>
        <a:p>
          <a:r>
            <a:rPr lang="nl-BE" dirty="0" err="1"/>
            <a:t>vulnerability</a:t>
          </a:r>
          <a:r>
            <a:rPr lang="nl-BE" dirty="0"/>
            <a:t> </a:t>
          </a:r>
          <a:endParaRPr lang="en-US" dirty="0"/>
        </a:p>
      </dgm:t>
    </dgm:pt>
    <dgm:pt modelId="{2C1834CD-8CFD-4296-9BFB-345A7961EEFE}" type="parTrans" cxnId="{57C5A9F8-E4F7-485A-A03B-05C6C42327E8}">
      <dgm:prSet/>
      <dgm:spPr/>
      <dgm:t>
        <a:bodyPr/>
        <a:lstStyle/>
        <a:p>
          <a:endParaRPr lang="nl-BE"/>
        </a:p>
      </dgm:t>
    </dgm:pt>
    <dgm:pt modelId="{58989976-2F8B-41E8-828D-859E917900E2}" type="sibTrans" cxnId="{57C5A9F8-E4F7-485A-A03B-05C6C42327E8}">
      <dgm:prSet/>
      <dgm:spPr/>
      <dgm:t>
        <a:bodyPr/>
        <a:lstStyle/>
        <a:p>
          <a:endParaRPr lang="nl-BE"/>
        </a:p>
      </dgm:t>
    </dgm:pt>
    <dgm:pt modelId="{71D77339-7E14-41F4-8479-308BA3607B21}" type="pres">
      <dgm:prSet presAssocID="{284E4F92-D8F6-45D1-9BE1-DAEC8381BDEF}" presName="linear" presStyleCnt="0">
        <dgm:presLayoutVars>
          <dgm:dir/>
          <dgm:animLvl val="lvl"/>
          <dgm:resizeHandles val="exact"/>
        </dgm:presLayoutVars>
      </dgm:prSet>
      <dgm:spPr/>
    </dgm:pt>
    <dgm:pt modelId="{8BF97C3E-44AA-4E30-924D-AEC580CDB87B}" type="pres">
      <dgm:prSet presAssocID="{EB1F96BD-FADA-4D35-A4AF-7FFEB17068C5}" presName="parentLin" presStyleCnt="0"/>
      <dgm:spPr/>
    </dgm:pt>
    <dgm:pt modelId="{406A1B79-EEFD-4B59-9099-311815AF4E4C}" type="pres">
      <dgm:prSet presAssocID="{EB1F96BD-FADA-4D35-A4AF-7FFEB17068C5}" presName="parentLeftMargin" presStyleLbl="node1" presStyleIdx="0" presStyleCnt="3"/>
      <dgm:spPr/>
    </dgm:pt>
    <dgm:pt modelId="{3414A53F-A326-44AC-8B6A-FF36C9404538}" type="pres">
      <dgm:prSet presAssocID="{EB1F96BD-FADA-4D35-A4AF-7FFEB17068C5}" presName="parentText" presStyleLbl="node1" presStyleIdx="0" presStyleCnt="3">
        <dgm:presLayoutVars>
          <dgm:chMax val="0"/>
          <dgm:bulletEnabled val="1"/>
        </dgm:presLayoutVars>
      </dgm:prSet>
      <dgm:spPr/>
    </dgm:pt>
    <dgm:pt modelId="{C91B57EB-5209-46C2-A650-B395D17A569C}" type="pres">
      <dgm:prSet presAssocID="{EB1F96BD-FADA-4D35-A4AF-7FFEB17068C5}" presName="negativeSpace" presStyleCnt="0"/>
      <dgm:spPr/>
    </dgm:pt>
    <dgm:pt modelId="{22227C49-4353-408B-BB2B-48D1339ACAB3}" type="pres">
      <dgm:prSet presAssocID="{EB1F96BD-FADA-4D35-A4AF-7FFEB17068C5}" presName="childText" presStyleLbl="conFgAcc1" presStyleIdx="0" presStyleCnt="3">
        <dgm:presLayoutVars>
          <dgm:bulletEnabled val="1"/>
        </dgm:presLayoutVars>
      </dgm:prSet>
      <dgm:spPr/>
    </dgm:pt>
    <dgm:pt modelId="{9C41A2E5-FA5F-4B83-8555-87865B41A569}" type="pres">
      <dgm:prSet presAssocID="{874170FA-2072-45BA-9F39-65BB7C51527B}" presName="spaceBetweenRectangles" presStyleCnt="0"/>
      <dgm:spPr/>
    </dgm:pt>
    <dgm:pt modelId="{0252F03E-885C-4CE5-846C-DE1B97CD7618}" type="pres">
      <dgm:prSet presAssocID="{AE77A090-C370-4BEA-A7E1-5ABB9D7AA7B0}" presName="parentLin" presStyleCnt="0"/>
      <dgm:spPr/>
    </dgm:pt>
    <dgm:pt modelId="{AF04F32C-10C7-4AC4-B55A-3DC43B5996CB}" type="pres">
      <dgm:prSet presAssocID="{AE77A090-C370-4BEA-A7E1-5ABB9D7AA7B0}" presName="parentLeftMargin" presStyleLbl="node1" presStyleIdx="0" presStyleCnt="3"/>
      <dgm:spPr/>
    </dgm:pt>
    <dgm:pt modelId="{80F0E9C8-6532-4CB1-B92A-8857EFB919F2}" type="pres">
      <dgm:prSet presAssocID="{AE77A090-C370-4BEA-A7E1-5ABB9D7AA7B0}" presName="parentText" presStyleLbl="node1" presStyleIdx="1" presStyleCnt="3">
        <dgm:presLayoutVars>
          <dgm:chMax val="0"/>
          <dgm:bulletEnabled val="1"/>
        </dgm:presLayoutVars>
      </dgm:prSet>
      <dgm:spPr/>
    </dgm:pt>
    <dgm:pt modelId="{5B746A0C-E7D5-40FF-B5AB-0E9CE051ED75}" type="pres">
      <dgm:prSet presAssocID="{AE77A090-C370-4BEA-A7E1-5ABB9D7AA7B0}" presName="negativeSpace" presStyleCnt="0"/>
      <dgm:spPr/>
    </dgm:pt>
    <dgm:pt modelId="{9C6A58E2-1C52-427C-9181-46B2A513639D}" type="pres">
      <dgm:prSet presAssocID="{AE77A090-C370-4BEA-A7E1-5ABB9D7AA7B0}" presName="childText" presStyleLbl="conFgAcc1" presStyleIdx="1" presStyleCnt="3">
        <dgm:presLayoutVars>
          <dgm:bulletEnabled val="1"/>
        </dgm:presLayoutVars>
      </dgm:prSet>
      <dgm:spPr/>
    </dgm:pt>
    <dgm:pt modelId="{F213E7D0-07EE-48C0-B921-437431821F81}" type="pres">
      <dgm:prSet presAssocID="{BCEB5744-43C7-4DE6-9921-CAF75369AA0C}" presName="spaceBetweenRectangles" presStyleCnt="0"/>
      <dgm:spPr/>
    </dgm:pt>
    <dgm:pt modelId="{198E73E7-9577-430C-9AA5-CEB6DF08A677}" type="pres">
      <dgm:prSet presAssocID="{8143CD00-67D4-45CA-B7BB-14FC3887E1A1}" presName="parentLin" presStyleCnt="0"/>
      <dgm:spPr/>
    </dgm:pt>
    <dgm:pt modelId="{29D7D54B-3069-4991-982F-96B114B432C1}" type="pres">
      <dgm:prSet presAssocID="{8143CD00-67D4-45CA-B7BB-14FC3887E1A1}" presName="parentLeftMargin" presStyleLbl="node1" presStyleIdx="1" presStyleCnt="3"/>
      <dgm:spPr/>
    </dgm:pt>
    <dgm:pt modelId="{2BC2F41A-7400-42C4-81E5-C0A80D6B30FE}" type="pres">
      <dgm:prSet presAssocID="{8143CD00-67D4-45CA-B7BB-14FC3887E1A1}" presName="parentText" presStyleLbl="node1" presStyleIdx="2" presStyleCnt="3">
        <dgm:presLayoutVars>
          <dgm:chMax val="0"/>
          <dgm:bulletEnabled val="1"/>
        </dgm:presLayoutVars>
      </dgm:prSet>
      <dgm:spPr/>
    </dgm:pt>
    <dgm:pt modelId="{B14233AB-74C0-4A4A-AAA8-76415BDCC12B}" type="pres">
      <dgm:prSet presAssocID="{8143CD00-67D4-45CA-B7BB-14FC3887E1A1}" presName="negativeSpace" presStyleCnt="0"/>
      <dgm:spPr/>
    </dgm:pt>
    <dgm:pt modelId="{2B442A2F-01F5-4160-959C-DDC501945CF2}" type="pres">
      <dgm:prSet presAssocID="{8143CD00-67D4-45CA-B7BB-14FC3887E1A1}" presName="childText" presStyleLbl="conFgAcc1" presStyleIdx="2" presStyleCnt="3">
        <dgm:presLayoutVars>
          <dgm:bulletEnabled val="1"/>
        </dgm:presLayoutVars>
      </dgm:prSet>
      <dgm:spPr/>
    </dgm:pt>
  </dgm:ptLst>
  <dgm:cxnLst>
    <dgm:cxn modelId="{2F600C02-C62D-48C1-A1D3-6333560F174A}" type="presOf" srcId="{8143CD00-67D4-45CA-B7BB-14FC3887E1A1}" destId="{2BC2F41A-7400-42C4-81E5-C0A80D6B30FE}" srcOrd="1" destOrd="0" presId="urn:microsoft.com/office/officeart/2005/8/layout/list1"/>
    <dgm:cxn modelId="{1D6FF107-3B38-4CD3-9D24-6ECFC61E874F}" srcId="{284E4F92-D8F6-45D1-9BE1-DAEC8381BDEF}" destId="{AE77A090-C370-4BEA-A7E1-5ABB9D7AA7B0}" srcOrd="1" destOrd="0" parTransId="{B956DB2E-5BEF-44F7-A303-C256B9896109}" sibTransId="{BCEB5744-43C7-4DE6-9921-CAF75369AA0C}"/>
    <dgm:cxn modelId="{93F5A212-C02E-4834-92B7-7E4CED9215A8}" type="presOf" srcId="{EB1F96BD-FADA-4D35-A4AF-7FFEB17068C5}" destId="{3414A53F-A326-44AC-8B6A-FF36C9404538}" srcOrd="1" destOrd="0" presId="urn:microsoft.com/office/officeart/2005/8/layout/list1"/>
    <dgm:cxn modelId="{6B705B20-2730-4D6B-B677-FE2E45963430}" type="presOf" srcId="{284E4F92-D8F6-45D1-9BE1-DAEC8381BDEF}" destId="{71D77339-7E14-41F4-8479-308BA3607B21}" srcOrd="0" destOrd="0" presId="urn:microsoft.com/office/officeart/2005/8/layout/list1"/>
    <dgm:cxn modelId="{5F6A0823-2509-4FA8-BBA9-657757386AA9}" type="presOf" srcId="{2D6B1EA1-3E9B-4182-BF37-E358BB093AF3}" destId="{9C6A58E2-1C52-427C-9181-46B2A513639D}" srcOrd="0" destOrd="1" presId="urn:microsoft.com/office/officeart/2005/8/layout/list1"/>
    <dgm:cxn modelId="{6CFBD332-DEF7-4628-8A79-224E2B28E520}" srcId="{AE77A090-C370-4BEA-A7E1-5ABB9D7AA7B0}" destId="{2D6B1EA1-3E9B-4182-BF37-E358BB093AF3}" srcOrd="1" destOrd="0" parTransId="{0BAEFF7C-BD03-4872-B327-6A862BCB6044}" sibTransId="{83514198-5A2E-4B31-A574-77C0427AA805}"/>
    <dgm:cxn modelId="{9A10DE38-3B2E-4054-99CF-161255B4C937}" srcId="{284E4F92-D8F6-45D1-9BE1-DAEC8381BDEF}" destId="{EB1F96BD-FADA-4D35-A4AF-7FFEB17068C5}" srcOrd="0" destOrd="0" parTransId="{922A8C43-CE82-4070-B72D-F5A372CC58BE}" sibTransId="{874170FA-2072-45BA-9F39-65BB7C51527B}"/>
    <dgm:cxn modelId="{F338F446-5615-46FC-B2A2-05783319FC65}" srcId="{AE77A090-C370-4BEA-A7E1-5ABB9D7AA7B0}" destId="{8B7DB34D-E1D4-4F6A-ABAB-4F74DAABBA6B}" srcOrd="2" destOrd="0" parTransId="{7E7545CA-9A25-4DE5-B1FB-4CD9FF99F703}" sibTransId="{0F3CFCDC-7EBE-4849-A2B7-B2F624C08DAB}"/>
    <dgm:cxn modelId="{2D06754A-5350-46F5-A9F4-C90F4E65DE5F}" type="presOf" srcId="{0845D8C5-EAD4-42C1-B381-38E6AC7DB258}" destId="{9C6A58E2-1C52-427C-9181-46B2A513639D}" srcOrd="0" destOrd="3" presId="urn:microsoft.com/office/officeart/2005/8/layout/list1"/>
    <dgm:cxn modelId="{31D49F70-AD6F-483B-9793-DB6CB852FCEF}" type="presOf" srcId="{AE77A090-C370-4BEA-A7E1-5ABB9D7AA7B0}" destId="{80F0E9C8-6532-4CB1-B92A-8857EFB919F2}" srcOrd="1" destOrd="0" presId="urn:microsoft.com/office/officeart/2005/8/layout/list1"/>
    <dgm:cxn modelId="{C0308878-6312-44A5-8B15-287A48EDB59E}" type="presOf" srcId="{AE77A090-C370-4BEA-A7E1-5ABB9D7AA7B0}" destId="{AF04F32C-10C7-4AC4-B55A-3DC43B5996CB}" srcOrd="0" destOrd="0" presId="urn:microsoft.com/office/officeart/2005/8/layout/list1"/>
    <dgm:cxn modelId="{6ECE528C-79EF-4F5C-8B86-53D4FB931BDD}" type="presOf" srcId="{151E2150-A300-4988-A3DA-8A37CCFAFA9C}" destId="{9C6A58E2-1C52-427C-9181-46B2A513639D}" srcOrd="0" destOrd="0" presId="urn:microsoft.com/office/officeart/2005/8/layout/list1"/>
    <dgm:cxn modelId="{5D7C4A9E-8BA9-4B61-B5E7-3236B92A71F3}" srcId="{284E4F92-D8F6-45D1-9BE1-DAEC8381BDEF}" destId="{8143CD00-67D4-45CA-B7BB-14FC3887E1A1}" srcOrd="2" destOrd="0" parTransId="{654385F7-7588-41B9-87D7-64F5619EE176}" sibTransId="{4A521F68-54E7-444D-AD2F-5CD952BDC247}"/>
    <dgm:cxn modelId="{08CF1EB0-FB63-4711-BEDE-823D6999BCD5}" type="presOf" srcId="{B13E7F11-3CE4-46C5-9CCC-49471BE862A5}" destId="{9C6A58E2-1C52-427C-9181-46B2A513639D}" srcOrd="0" destOrd="4" presId="urn:microsoft.com/office/officeart/2005/8/layout/list1"/>
    <dgm:cxn modelId="{4592AFB7-0F64-4B31-91E6-7DF62481CC51}" type="presOf" srcId="{8143CD00-67D4-45CA-B7BB-14FC3887E1A1}" destId="{29D7D54B-3069-4991-982F-96B114B432C1}" srcOrd="0" destOrd="0" presId="urn:microsoft.com/office/officeart/2005/8/layout/list1"/>
    <dgm:cxn modelId="{A9F515D2-9581-468E-A5F2-D57B3225FE6B}" srcId="{AE77A090-C370-4BEA-A7E1-5ABB9D7AA7B0}" destId="{0845D8C5-EAD4-42C1-B381-38E6AC7DB258}" srcOrd="3" destOrd="0" parTransId="{4A942617-237C-4DB8-9338-5AD756834C28}" sibTransId="{F461B0B8-DB5F-41DB-9CE1-AB95CE67A4DC}"/>
    <dgm:cxn modelId="{E43A09DD-070E-418D-B064-A6AB3E96154F}" type="presOf" srcId="{EB1F96BD-FADA-4D35-A4AF-7FFEB17068C5}" destId="{406A1B79-EEFD-4B59-9099-311815AF4E4C}" srcOrd="0" destOrd="0" presId="urn:microsoft.com/office/officeart/2005/8/layout/list1"/>
    <dgm:cxn modelId="{53BB03E2-F5E8-4738-AE50-24DFDF8E2EB3}" srcId="{AE77A090-C370-4BEA-A7E1-5ABB9D7AA7B0}" destId="{B13E7F11-3CE4-46C5-9CCC-49471BE862A5}" srcOrd="4" destOrd="0" parTransId="{8982E9A4-B2E1-4416-B60E-212B0A8363EB}" sibTransId="{5E3993A1-E2C0-428A-81CF-114E08C53B24}"/>
    <dgm:cxn modelId="{3DD85AEA-C28E-42FF-A528-157D287AF2C9}" type="presOf" srcId="{8B7DB34D-E1D4-4F6A-ABAB-4F74DAABBA6B}" destId="{9C6A58E2-1C52-427C-9181-46B2A513639D}" srcOrd="0" destOrd="2" presId="urn:microsoft.com/office/officeart/2005/8/layout/list1"/>
    <dgm:cxn modelId="{57C5A9F8-E4F7-485A-A03B-05C6C42327E8}" srcId="{AE77A090-C370-4BEA-A7E1-5ABB9D7AA7B0}" destId="{151E2150-A300-4988-A3DA-8A37CCFAFA9C}" srcOrd="0" destOrd="0" parTransId="{2C1834CD-8CFD-4296-9BFB-345A7961EEFE}" sibTransId="{58989976-2F8B-41E8-828D-859E917900E2}"/>
    <dgm:cxn modelId="{3B5C7242-9802-4850-AFCE-E84A9E4FFE83}" type="presParOf" srcId="{71D77339-7E14-41F4-8479-308BA3607B21}" destId="{8BF97C3E-44AA-4E30-924D-AEC580CDB87B}" srcOrd="0" destOrd="0" presId="urn:microsoft.com/office/officeart/2005/8/layout/list1"/>
    <dgm:cxn modelId="{B7D8C803-14D6-40E1-A616-12E34A43BDA5}" type="presParOf" srcId="{8BF97C3E-44AA-4E30-924D-AEC580CDB87B}" destId="{406A1B79-EEFD-4B59-9099-311815AF4E4C}" srcOrd="0" destOrd="0" presId="urn:microsoft.com/office/officeart/2005/8/layout/list1"/>
    <dgm:cxn modelId="{84F5829E-930C-47DA-AA18-EACEA7577CEE}" type="presParOf" srcId="{8BF97C3E-44AA-4E30-924D-AEC580CDB87B}" destId="{3414A53F-A326-44AC-8B6A-FF36C9404538}" srcOrd="1" destOrd="0" presId="urn:microsoft.com/office/officeart/2005/8/layout/list1"/>
    <dgm:cxn modelId="{1A79EBC5-DEDB-4C3F-9B9B-222E040AFB11}" type="presParOf" srcId="{71D77339-7E14-41F4-8479-308BA3607B21}" destId="{C91B57EB-5209-46C2-A650-B395D17A569C}" srcOrd="1" destOrd="0" presId="urn:microsoft.com/office/officeart/2005/8/layout/list1"/>
    <dgm:cxn modelId="{C0A5B1E1-ADA0-45E4-87BD-0DDE4EAE02BF}" type="presParOf" srcId="{71D77339-7E14-41F4-8479-308BA3607B21}" destId="{22227C49-4353-408B-BB2B-48D1339ACAB3}" srcOrd="2" destOrd="0" presId="urn:microsoft.com/office/officeart/2005/8/layout/list1"/>
    <dgm:cxn modelId="{B0B57351-CFCC-4493-97FD-E26B04DED8EC}" type="presParOf" srcId="{71D77339-7E14-41F4-8479-308BA3607B21}" destId="{9C41A2E5-FA5F-4B83-8555-87865B41A569}" srcOrd="3" destOrd="0" presId="urn:microsoft.com/office/officeart/2005/8/layout/list1"/>
    <dgm:cxn modelId="{1EC7F85C-1869-4DA0-9DD9-92F47464E22C}" type="presParOf" srcId="{71D77339-7E14-41F4-8479-308BA3607B21}" destId="{0252F03E-885C-4CE5-846C-DE1B97CD7618}" srcOrd="4" destOrd="0" presId="urn:microsoft.com/office/officeart/2005/8/layout/list1"/>
    <dgm:cxn modelId="{56B3A0CD-F351-4AE0-9EB9-5B3ED620C72A}" type="presParOf" srcId="{0252F03E-885C-4CE5-846C-DE1B97CD7618}" destId="{AF04F32C-10C7-4AC4-B55A-3DC43B5996CB}" srcOrd="0" destOrd="0" presId="urn:microsoft.com/office/officeart/2005/8/layout/list1"/>
    <dgm:cxn modelId="{3F6D1E4A-9BB1-47D3-816E-5467520068BE}" type="presParOf" srcId="{0252F03E-885C-4CE5-846C-DE1B97CD7618}" destId="{80F0E9C8-6532-4CB1-B92A-8857EFB919F2}" srcOrd="1" destOrd="0" presId="urn:microsoft.com/office/officeart/2005/8/layout/list1"/>
    <dgm:cxn modelId="{39085D25-EC91-4FC2-A251-56B41FC21E01}" type="presParOf" srcId="{71D77339-7E14-41F4-8479-308BA3607B21}" destId="{5B746A0C-E7D5-40FF-B5AB-0E9CE051ED75}" srcOrd="5" destOrd="0" presId="urn:microsoft.com/office/officeart/2005/8/layout/list1"/>
    <dgm:cxn modelId="{DF501C7B-B604-49A9-944D-78723116296E}" type="presParOf" srcId="{71D77339-7E14-41F4-8479-308BA3607B21}" destId="{9C6A58E2-1C52-427C-9181-46B2A513639D}" srcOrd="6" destOrd="0" presId="urn:microsoft.com/office/officeart/2005/8/layout/list1"/>
    <dgm:cxn modelId="{F5ED8BB7-8F6D-47AA-B99A-C07518C034CC}" type="presParOf" srcId="{71D77339-7E14-41F4-8479-308BA3607B21}" destId="{F213E7D0-07EE-48C0-B921-437431821F81}" srcOrd="7" destOrd="0" presId="urn:microsoft.com/office/officeart/2005/8/layout/list1"/>
    <dgm:cxn modelId="{8D173541-D389-438D-9E69-5C73F662FFDD}" type="presParOf" srcId="{71D77339-7E14-41F4-8479-308BA3607B21}" destId="{198E73E7-9577-430C-9AA5-CEB6DF08A677}" srcOrd="8" destOrd="0" presId="urn:microsoft.com/office/officeart/2005/8/layout/list1"/>
    <dgm:cxn modelId="{40648760-9AA6-42F8-AE66-5A14EB1F25B7}" type="presParOf" srcId="{198E73E7-9577-430C-9AA5-CEB6DF08A677}" destId="{29D7D54B-3069-4991-982F-96B114B432C1}" srcOrd="0" destOrd="0" presId="urn:microsoft.com/office/officeart/2005/8/layout/list1"/>
    <dgm:cxn modelId="{8C29BA20-AC41-45B2-AB5B-A9007FF211F9}" type="presParOf" srcId="{198E73E7-9577-430C-9AA5-CEB6DF08A677}" destId="{2BC2F41A-7400-42C4-81E5-C0A80D6B30FE}" srcOrd="1" destOrd="0" presId="urn:microsoft.com/office/officeart/2005/8/layout/list1"/>
    <dgm:cxn modelId="{DFAB6EA5-AAC5-4D02-BAA8-5E8EF2AA6F0F}" type="presParOf" srcId="{71D77339-7E14-41F4-8479-308BA3607B21}" destId="{B14233AB-74C0-4A4A-AAA8-76415BDCC12B}" srcOrd="9" destOrd="0" presId="urn:microsoft.com/office/officeart/2005/8/layout/list1"/>
    <dgm:cxn modelId="{93EC663A-D023-42DD-876C-B7B9EDECC01B}" type="presParOf" srcId="{71D77339-7E14-41F4-8479-308BA3607B21}" destId="{2B442A2F-01F5-4160-959C-DDC501945CF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27C49-4353-408B-BB2B-48D1339ACAB3}">
      <dsp:nvSpPr>
        <dsp:cNvPr id="0" name=""/>
        <dsp:cNvSpPr/>
      </dsp:nvSpPr>
      <dsp:spPr>
        <a:xfrm>
          <a:off x="0" y="345068"/>
          <a:ext cx="10515600"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14A53F-A326-44AC-8B6A-FF36C9404538}">
      <dsp:nvSpPr>
        <dsp:cNvPr id="0" name=""/>
        <dsp:cNvSpPr/>
      </dsp:nvSpPr>
      <dsp:spPr>
        <a:xfrm>
          <a:off x="525780" y="49868"/>
          <a:ext cx="7360920"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BE" sz="2000" kern="1200"/>
            <a:t>15 à 50% (Munir, 2016; Mazza, 2020)</a:t>
          </a:r>
          <a:endParaRPr lang="en-US" sz="2000" kern="1200"/>
        </a:p>
      </dsp:txBody>
      <dsp:txXfrm>
        <a:off x="554601" y="78689"/>
        <a:ext cx="7303278" cy="532758"/>
      </dsp:txXfrm>
    </dsp:sp>
    <dsp:sp modelId="{9C6A58E2-1C52-427C-9181-46B2A513639D}">
      <dsp:nvSpPr>
        <dsp:cNvPr id="0" name=""/>
        <dsp:cNvSpPr/>
      </dsp:nvSpPr>
      <dsp:spPr>
        <a:xfrm>
          <a:off x="0" y="1252269"/>
          <a:ext cx="10515600" cy="21420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nl-BE" sz="2000" kern="1200" dirty="0" err="1"/>
            <a:t>vulnerability</a:t>
          </a:r>
          <a:r>
            <a:rPr lang="nl-BE" sz="2000" kern="1200" dirty="0"/>
            <a:t> </a:t>
          </a:r>
          <a:endParaRPr lang="en-US" sz="2000" kern="1200" dirty="0"/>
        </a:p>
        <a:p>
          <a:pPr marL="228600" lvl="1" indent="-228600" algn="l" defTabSz="889000">
            <a:lnSpc>
              <a:spcPct val="90000"/>
            </a:lnSpc>
            <a:spcBef>
              <a:spcPct val="0"/>
            </a:spcBef>
            <a:spcAft>
              <a:spcPct val="15000"/>
            </a:spcAft>
            <a:buChar char="•"/>
          </a:pPr>
          <a:r>
            <a:rPr lang="nl-BE" sz="2000" kern="1200" dirty="0" err="1"/>
            <a:t>comorbidity</a:t>
          </a:r>
          <a:endParaRPr lang="en-US" sz="2000" kern="1200" dirty="0"/>
        </a:p>
        <a:p>
          <a:pPr marL="228600" lvl="1" indent="-228600" algn="l" defTabSz="889000">
            <a:lnSpc>
              <a:spcPct val="90000"/>
            </a:lnSpc>
            <a:spcBef>
              <a:spcPct val="0"/>
            </a:spcBef>
            <a:spcAft>
              <a:spcPct val="15000"/>
            </a:spcAft>
            <a:buChar char="•"/>
          </a:pPr>
          <a:r>
            <a:rPr lang="nl-BE" sz="2000" kern="1200" dirty="0" err="1"/>
            <a:t>complexity</a:t>
          </a:r>
          <a:endParaRPr lang="en-US" sz="2000" kern="1200" dirty="0"/>
        </a:p>
        <a:p>
          <a:pPr marL="228600" lvl="1" indent="-228600" algn="l" defTabSz="889000">
            <a:lnSpc>
              <a:spcPct val="90000"/>
            </a:lnSpc>
            <a:spcBef>
              <a:spcPct val="0"/>
            </a:spcBef>
            <a:spcAft>
              <a:spcPct val="15000"/>
            </a:spcAft>
            <a:buChar char="•"/>
          </a:pPr>
          <a:r>
            <a:rPr lang="nl-BE" sz="2000" kern="1200" dirty="0"/>
            <a:t>non-</a:t>
          </a:r>
          <a:r>
            <a:rPr lang="nl-BE" sz="2000" kern="1200" dirty="0" err="1"/>
            <a:t>specificity</a:t>
          </a:r>
          <a:endParaRPr lang="en-US" sz="2000" kern="1200" dirty="0"/>
        </a:p>
        <a:p>
          <a:pPr marL="228600" lvl="1" indent="-228600" algn="l" defTabSz="889000">
            <a:lnSpc>
              <a:spcPct val="90000"/>
            </a:lnSpc>
            <a:spcBef>
              <a:spcPct val="0"/>
            </a:spcBef>
            <a:spcAft>
              <a:spcPct val="15000"/>
            </a:spcAft>
            <a:buChar char="•"/>
          </a:pPr>
          <a:r>
            <a:rPr lang="nl-BE" sz="2000" kern="1200" dirty="0" err="1"/>
            <a:t>intensity</a:t>
          </a:r>
          <a:endParaRPr lang="en-US" sz="2000" kern="1200" dirty="0"/>
        </a:p>
      </dsp:txBody>
      <dsp:txXfrm>
        <a:off x="0" y="1252269"/>
        <a:ext cx="10515600" cy="2142000"/>
      </dsp:txXfrm>
    </dsp:sp>
    <dsp:sp modelId="{80F0E9C8-6532-4CB1-B92A-8857EFB919F2}">
      <dsp:nvSpPr>
        <dsp:cNvPr id="0" name=""/>
        <dsp:cNvSpPr/>
      </dsp:nvSpPr>
      <dsp:spPr>
        <a:xfrm>
          <a:off x="525780" y="957068"/>
          <a:ext cx="7360920" cy="59040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BE" sz="2000" kern="1200" dirty="0" err="1"/>
            <a:t>Characteristics</a:t>
          </a:r>
          <a:endParaRPr lang="en-US" sz="2000" kern="1200" dirty="0"/>
        </a:p>
      </dsp:txBody>
      <dsp:txXfrm>
        <a:off x="554601" y="985889"/>
        <a:ext cx="7303278" cy="532758"/>
      </dsp:txXfrm>
    </dsp:sp>
    <dsp:sp modelId="{2B442A2F-01F5-4160-959C-DDC501945CF2}">
      <dsp:nvSpPr>
        <dsp:cNvPr id="0" name=""/>
        <dsp:cNvSpPr/>
      </dsp:nvSpPr>
      <dsp:spPr>
        <a:xfrm>
          <a:off x="0" y="3797469"/>
          <a:ext cx="10515600" cy="5040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C2F41A-7400-42C4-81E5-C0A80D6B30FE}">
      <dsp:nvSpPr>
        <dsp:cNvPr id="0" name=""/>
        <dsp:cNvSpPr/>
      </dsp:nvSpPr>
      <dsp:spPr>
        <a:xfrm>
          <a:off x="525780" y="3502269"/>
          <a:ext cx="7360920" cy="5904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nl-BE" sz="2000" kern="1200" dirty="0"/>
            <a:t>‘At </a:t>
          </a:r>
          <a:r>
            <a:rPr lang="nl-BE" sz="2000" kern="1200" dirty="0" err="1"/>
            <a:t>risque</a:t>
          </a:r>
          <a:r>
            <a:rPr lang="nl-BE" sz="2000" kern="1200" dirty="0"/>
            <a:t>’; client + environment</a:t>
          </a:r>
          <a:endParaRPr lang="en-US" sz="2000" kern="1200" dirty="0"/>
        </a:p>
      </dsp:txBody>
      <dsp:txXfrm>
        <a:off x="554601" y="3531090"/>
        <a:ext cx="73032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CAE8B-5109-4479-90A4-BDB3D816BE0D}" type="datetimeFigureOut">
              <a:rPr lang="nl-BE" smtClean="0"/>
              <a:t>19/01/2026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C0F40-4CF8-47A5-A365-3EA67A63455C}" type="slidenum">
              <a:rPr lang="nl-BE" smtClean="0"/>
              <a:t>‹N°›</a:t>
            </a:fld>
            <a:endParaRPr lang="nl-BE"/>
          </a:p>
        </p:txBody>
      </p:sp>
    </p:spTree>
    <p:extLst>
      <p:ext uri="{BB962C8B-B14F-4D97-AF65-F5344CB8AC3E}">
        <p14:creationId xmlns:p14="http://schemas.microsoft.com/office/powerpoint/2010/main" val="176330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fr-BE"/>
          </a:p>
        </p:txBody>
      </p:sp>
      <p:sp>
        <p:nvSpPr>
          <p:cNvPr id="3" name="Tijdelijke aanduiding voor notities 2"/>
          <p:cNvSpPr>
            <a:spLocks noGrp="1"/>
          </p:cNvSpPr>
          <p:nvPr>
            <p:ph type="body" idx="1"/>
          </p:nvPr>
        </p:nvSpPr>
        <p:spPr/>
        <p:txBody>
          <a:bodyPr/>
          <a:lstStyle/>
          <a:p>
            <a:r>
              <a:rPr lang="nl-BE" dirty="0"/>
              <a:t>Ik dacht, ik moet een inleiding geven over de prijs Humane Psychiatrische Zorg, dit jaar over de dimensie TIJD, anders moet ik iets vertellen over Humane Psychiatrische Zorg en over tijd in de GGZ.</a:t>
            </a:r>
          </a:p>
          <a:p>
            <a:r>
              <a:rPr lang="nl-BE" dirty="0"/>
              <a:t>En zo zal het zijn …</a:t>
            </a:r>
          </a:p>
        </p:txBody>
      </p:sp>
      <p:sp>
        <p:nvSpPr>
          <p:cNvPr id="4" name="Tijdelijke aanduiding voor dianummer 3"/>
          <p:cNvSpPr>
            <a:spLocks noGrp="1"/>
          </p:cNvSpPr>
          <p:nvPr>
            <p:ph type="sldNum" sz="quarter" idx="5"/>
          </p:nvPr>
        </p:nvSpPr>
        <p:spPr/>
        <p:txBody>
          <a:bodyPr/>
          <a:lstStyle/>
          <a:p>
            <a:fld id="{D7479074-63FD-4E2D-8022-438C26DA4996}" type="slidenum">
              <a:rPr lang="nl-BE" smtClean="0"/>
              <a:t>1</a:t>
            </a:fld>
            <a:endParaRPr lang="nl-BE" dirty="0"/>
          </a:p>
        </p:txBody>
      </p:sp>
    </p:spTree>
    <p:extLst>
      <p:ext uri="{BB962C8B-B14F-4D97-AF65-F5344CB8AC3E}">
        <p14:creationId xmlns:p14="http://schemas.microsoft.com/office/powerpoint/2010/main" val="139255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2ED61FAB-DEE5-4CE8-9085-EF3AB94CE170}" type="slidenum">
              <a:rPr lang="fr-BE" smtClean="0"/>
              <a:t>4</a:t>
            </a:fld>
            <a:endParaRPr lang="fr-BE"/>
          </a:p>
        </p:txBody>
      </p:sp>
    </p:spTree>
    <p:extLst>
      <p:ext uri="{BB962C8B-B14F-4D97-AF65-F5344CB8AC3E}">
        <p14:creationId xmlns:p14="http://schemas.microsoft.com/office/powerpoint/2010/main" val="220264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nl-BE" dirty="0"/>
              <a:t>Betrokken domeinen </a:t>
            </a:r>
          </a:p>
          <a:p>
            <a:pPr marL="914400" lvl="1" indent="-457200">
              <a:buFont typeface="+mj-lt"/>
              <a:buAutoNum type="arabicPeriod"/>
            </a:pPr>
            <a:r>
              <a:rPr lang="nl-BE" dirty="0"/>
              <a:t>Participatie </a:t>
            </a:r>
          </a:p>
          <a:p>
            <a:pPr marL="914400" lvl="1" indent="-457200">
              <a:buFont typeface="+mj-lt"/>
              <a:buAutoNum type="arabicPeriod"/>
            </a:pPr>
            <a:r>
              <a:rPr lang="nl-BE" dirty="0" err="1"/>
              <a:t>Regionaliteit</a:t>
            </a:r>
            <a:endParaRPr lang="nl-BE" dirty="0"/>
          </a:p>
          <a:p>
            <a:pPr marL="914400" lvl="1" indent="-457200">
              <a:buFont typeface="+mj-lt"/>
              <a:buAutoNum type="arabicPeriod"/>
            </a:pPr>
            <a:r>
              <a:rPr lang="nl-BE" dirty="0"/>
              <a:t>Toegankelijkheid</a:t>
            </a:r>
          </a:p>
          <a:p>
            <a:pPr marL="914400" lvl="1" indent="-457200">
              <a:buFont typeface="+mj-lt"/>
              <a:buAutoNum type="arabicPeriod"/>
            </a:pPr>
            <a:r>
              <a:rPr lang="nl-BE" dirty="0"/>
              <a:t>Samenwerking</a:t>
            </a:r>
          </a:p>
          <a:p>
            <a:pPr marL="914400" lvl="1" indent="-457200">
              <a:buFont typeface="+mj-lt"/>
              <a:buAutoNum type="arabicPeriod"/>
            </a:pPr>
            <a:endParaRPr lang="nl-BE" dirty="0"/>
          </a:p>
          <a:p>
            <a:r>
              <a:rPr lang="nl-BE" dirty="0"/>
              <a:t>Sleutelfactor: participatie en gevoel van controle over eigen traject</a:t>
            </a:r>
          </a:p>
          <a:p>
            <a:endParaRPr lang="nl-BE" dirty="0"/>
          </a:p>
          <a:p>
            <a:r>
              <a:rPr lang="nl-BE" dirty="0"/>
              <a:t>Beleefde continuïteit van jongeren zelf: ‘ontluisterend’</a:t>
            </a:r>
          </a:p>
          <a:p>
            <a:endParaRPr lang="fr-BE" dirty="0"/>
          </a:p>
        </p:txBody>
      </p:sp>
      <p:sp>
        <p:nvSpPr>
          <p:cNvPr id="4" name="Espace réservé du numéro de diapositive 3"/>
          <p:cNvSpPr>
            <a:spLocks noGrp="1"/>
          </p:cNvSpPr>
          <p:nvPr>
            <p:ph type="sldNum" sz="quarter" idx="5"/>
          </p:nvPr>
        </p:nvSpPr>
        <p:spPr/>
        <p:txBody>
          <a:bodyPr/>
          <a:lstStyle/>
          <a:p>
            <a:fld id="{2ED61FAB-DEE5-4CE8-9085-EF3AB94CE170}" type="slidenum">
              <a:rPr lang="fr-BE" smtClean="0"/>
              <a:t>5</a:t>
            </a:fld>
            <a:endParaRPr lang="fr-BE"/>
          </a:p>
        </p:txBody>
      </p:sp>
    </p:spTree>
    <p:extLst>
      <p:ext uri="{BB962C8B-B14F-4D97-AF65-F5344CB8AC3E}">
        <p14:creationId xmlns:p14="http://schemas.microsoft.com/office/powerpoint/2010/main" val="81111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fr-BE"/>
          </a:p>
        </p:txBody>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7EC0F40-4CF8-47A5-A365-3EA67A63455C}" type="slidenum">
              <a:rPr lang="nl-BE" smtClean="0"/>
              <a:t>14</a:t>
            </a:fld>
            <a:endParaRPr lang="nl-BE"/>
          </a:p>
        </p:txBody>
      </p:sp>
    </p:spTree>
    <p:extLst>
      <p:ext uri="{BB962C8B-B14F-4D97-AF65-F5344CB8AC3E}">
        <p14:creationId xmlns:p14="http://schemas.microsoft.com/office/powerpoint/2010/main" val="139589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77A9-78CF-56C8-5797-3CFFADD52D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A6FA34-E23E-6F85-ADC0-11222689957E}"/>
              </a:ext>
            </a:extLst>
          </p:cNvPr>
          <p:cNvSpPr>
            <a:spLocks noGrp="1" noRot="1" noChangeAspect="1"/>
          </p:cNvSpPr>
          <p:nvPr>
            <p:ph type="sldImg"/>
          </p:nvPr>
        </p:nvSpPr>
        <p:spPr/>
        <p:txBody>
          <a:bodyPr/>
          <a:lstStyle/>
          <a:p>
            <a:endParaRPr lang="fr-BE"/>
          </a:p>
        </p:txBody>
      </p:sp>
      <p:sp>
        <p:nvSpPr>
          <p:cNvPr id="3" name="Tijdelijke aanduiding voor notities 2">
            <a:extLst>
              <a:ext uri="{FF2B5EF4-FFF2-40B4-BE49-F238E27FC236}">
                <a16:creationId xmlns:a16="http://schemas.microsoft.com/office/drawing/2014/main" id="{99A9928A-9117-10D3-6EA3-FF40CCA18619}"/>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C9516226-FB78-AE11-74AD-9F6EE967B2E1}"/>
              </a:ext>
            </a:extLst>
          </p:cNvPr>
          <p:cNvSpPr>
            <a:spLocks noGrp="1"/>
          </p:cNvSpPr>
          <p:nvPr>
            <p:ph type="sldNum" sz="quarter" idx="5"/>
          </p:nvPr>
        </p:nvSpPr>
        <p:spPr/>
        <p:txBody>
          <a:bodyPr/>
          <a:lstStyle/>
          <a:p>
            <a:fld id="{57EC0F40-4CF8-47A5-A365-3EA67A63455C}" type="slidenum">
              <a:rPr lang="nl-BE" smtClean="0"/>
              <a:t>15</a:t>
            </a:fld>
            <a:endParaRPr lang="nl-BE"/>
          </a:p>
        </p:txBody>
      </p:sp>
    </p:spTree>
    <p:extLst>
      <p:ext uri="{BB962C8B-B14F-4D97-AF65-F5344CB8AC3E}">
        <p14:creationId xmlns:p14="http://schemas.microsoft.com/office/powerpoint/2010/main" val="240649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D4B1F-2579-A05C-3E28-297D479848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F8CB35-55BD-86D8-19C7-E8E3451BB659}"/>
              </a:ext>
            </a:extLst>
          </p:cNvPr>
          <p:cNvSpPr>
            <a:spLocks noGrp="1" noRot="1" noChangeAspect="1"/>
          </p:cNvSpPr>
          <p:nvPr>
            <p:ph type="sldImg"/>
          </p:nvPr>
        </p:nvSpPr>
        <p:spPr/>
        <p:txBody>
          <a:bodyPr/>
          <a:lstStyle/>
          <a:p>
            <a:endParaRPr lang="fr-BE"/>
          </a:p>
        </p:txBody>
      </p:sp>
      <p:sp>
        <p:nvSpPr>
          <p:cNvPr id="3" name="Tijdelijke aanduiding voor notities 2">
            <a:extLst>
              <a:ext uri="{FF2B5EF4-FFF2-40B4-BE49-F238E27FC236}">
                <a16:creationId xmlns:a16="http://schemas.microsoft.com/office/drawing/2014/main" id="{C2A8DCFA-4A3E-5434-7DC6-564105DED035}"/>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C6DCC49-3A42-1BA0-804E-00A9A4BF0873}"/>
              </a:ext>
            </a:extLst>
          </p:cNvPr>
          <p:cNvSpPr>
            <a:spLocks noGrp="1"/>
          </p:cNvSpPr>
          <p:nvPr>
            <p:ph type="sldNum" sz="quarter" idx="10"/>
          </p:nvPr>
        </p:nvSpPr>
        <p:spPr/>
        <p:txBody>
          <a:bodyPr/>
          <a:lstStyle/>
          <a:p>
            <a:fld id="{D193B255-73A0-41FA-AE52-ECC49CA4DB93}" type="slidenum">
              <a:rPr lang="nl-BE" smtClean="0"/>
              <a:t>24</a:t>
            </a:fld>
            <a:endParaRPr lang="nl-BE"/>
          </a:p>
        </p:txBody>
      </p:sp>
    </p:spTree>
    <p:extLst>
      <p:ext uri="{BB962C8B-B14F-4D97-AF65-F5344CB8AC3E}">
        <p14:creationId xmlns:p14="http://schemas.microsoft.com/office/powerpoint/2010/main" val="329385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0BD29-2DD7-47D3-3B8F-2F8BB6970A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E4F812-F0C3-519C-F9A6-9E0EACF14A1C}"/>
              </a:ext>
            </a:extLst>
          </p:cNvPr>
          <p:cNvSpPr>
            <a:spLocks noGrp="1" noRot="1" noChangeAspect="1"/>
          </p:cNvSpPr>
          <p:nvPr>
            <p:ph type="sldImg"/>
          </p:nvPr>
        </p:nvSpPr>
        <p:spPr/>
        <p:txBody>
          <a:bodyPr/>
          <a:lstStyle/>
          <a:p>
            <a:endParaRPr lang="fr-BE"/>
          </a:p>
        </p:txBody>
      </p:sp>
      <p:sp>
        <p:nvSpPr>
          <p:cNvPr id="3" name="Tijdelijke aanduiding voor notities 2">
            <a:extLst>
              <a:ext uri="{FF2B5EF4-FFF2-40B4-BE49-F238E27FC236}">
                <a16:creationId xmlns:a16="http://schemas.microsoft.com/office/drawing/2014/main" id="{FC6C6986-77DD-758A-F76F-227257924E8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A39889B-0E42-4EDB-86B3-BE094BE3AAFF}"/>
              </a:ext>
            </a:extLst>
          </p:cNvPr>
          <p:cNvSpPr>
            <a:spLocks noGrp="1"/>
          </p:cNvSpPr>
          <p:nvPr>
            <p:ph type="sldNum" sz="quarter" idx="10"/>
          </p:nvPr>
        </p:nvSpPr>
        <p:spPr/>
        <p:txBody>
          <a:bodyPr/>
          <a:lstStyle/>
          <a:p>
            <a:fld id="{D193B255-73A0-41FA-AE52-ECC49CA4DB93}" type="slidenum">
              <a:rPr lang="nl-BE" smtClean="0"/>
              <a:t>25</a:t>
            </a:fld>
            <a:endParaRPr lang="nl-BE"/>
          </a:p>
        </p:txBody>
      </p:sp>
    </p:spTree>
    <p:extLst>
      <p:ext uri="{BB962C8B-B14F-4D97-AF65-F5344CB8AC3E}">
        <p14:creationId xmlns:p14="http://schemas.microsoft.com/office/powerpoint/2010/main" val="21567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319E2-97F7-8CE1-78F6-DEDDD7C3B00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EBAFDBC0-89DF-69D4-C693-008276614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E9EC281-BAAD-ACAE-1169-8A2A9C5EC75D}"/>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5" name="Tijdelijke aanduiding voor voettekst 4">
            <a:extLst>
              <a:ext uri="{FF2B5EF4-FFF2-40B4-BE49-F238E27FC236}">
                <a16:creationId xmlns:a16="http://schemas.microsoft.com/office/drawing/2014/main" id="{14ECC44F-0F63-7015-6D4C-78B5C3FCA68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E015C27-A18C-581A-F496-3480C6A091FB}"/>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396798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93F08-72D2-1397-542E-F843E3EA9CB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BD0FAFF-7D4D-C813-7CD1-A5D9970D0CF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42E563F-AD67-A7B0-9B9E-27FE18B8762B}"/>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5" name="Tijdelijke aanduiding voor voettekst 4">
            <a:extLst>
              <a:ext uri="{FF2B5EF4-FFF2-40B4-BE49-F238E27FC236}">
                <a16:creationId xmlns:a16="http://schemas.microsoft.com/office/drawing/2014/main" id="{A82C9091-DD6C-2810-565E-41AFC1F26B7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BF0EC73-FA9A-2942-3EB5-D4ECE419BE01}"/>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153608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4BE306B-4F40-1ED5-F2A7-29FF0BF84E3C}"/>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4DDF3ED-8941-A196-44F1-37D4A289388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6F91A47-5654-885E-1166-5C955DF7704A}"/>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5" name="Tijdelijke aanduiding voor voettekst 4">
            <a:extLst>
              <a:ext uri="{FF2B5EF4-FFF2-40B4-BE49-F238E27FC236}">
                <a16:creationId xmlns:a16="http://schemas.microsoft.com/office/drawing/2014/main" id="{9169E1C9-1EC0-51CF-A19E-F2058D28784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A7EA1A6-A19E-8F0D-32FF-401908EACEF1}"/>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1315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E9B1D-2EFD-64BD-1D7F-4BBAC5EB52E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E28A27C-8545-76E6-AABF-445BA642089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A9A5F85-C961-0B97-237A-88AF62FF3D37}"/>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5" name="Tijdelijke aanduiding voor voettekst 4">
            <a:extLst>
              <a:ext uri="{FF2B5EF4-FFF2-40B4-BE49-F238E27FC236}">
                <a16:creationId xmlns:a16="http://schemas.microsoft.com/office/drawing/2014/main" id="{7358F825-5E41-66EB-F63B-EC9AA2E2514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B1FFAD6-0F1F-C07F-44BB-D8D609AEF161}"/>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406664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1068C-5562-381E-E1CF-D45399D402B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C901823-9A3E-9E86-6D60-E82EE43FCA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34A1A2E-6538-CEFD-E866-327459E9C680}"/>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5" name="Tijdelijke aanduiding voor voettekst 4">
            <a:extLst>
              <a:ext uri="{FF2B5EF4-FFF2-40B4-BE49-F238E27FC236}">
                <a16:creationId xmlns:a16="http://schemas.microsoft.com/office/drawing/2014/main" id="{E245684C-C2B1-EBB7-B91F-C44B522326E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4EB8D27-34EC-21DC-B852-96FEAEEB31EE}"/>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69978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19DB7-8A5D-9D1A-9353-A945A78B980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DB600F5-2289-A759-E229-792F5568B1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BCE9879-4ED4-AFD6-757B-C7BFC3AAD90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211EC83-9D91-FCD5-CC8C-840B50CB02E9}"/>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6" name="Tijdelijke aanduiding voor voettekst 5">
            <a:extLst>
              <a:ext uri="{FF2B5EF4-FFF2-40B4-BE49-F238E27FC236}">
                <a16:creationId xmlns:a16="http://schemas.microsoft.com/office/drawing/2014/main" id="{B1DE5350-AFE9-3DBF-489F-04415DF5630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863235A-95B3-929E-9D77-F2398D5B641E}"/>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142029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4BC21-F41D-F552-A6E0-AE240D61866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BD56D29-4BE4-5CB3-1545-048DF1135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31ABC55-5B01-3072-AFDD-7CA97B51D18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5E1CDC6-DBD7-C084-C5D7-5EE35201C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0E56B59-A2A3-A7D6-E6AD-3990EC30F8C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4795963-640B-F530-17AA-F9C4DED25187}"/>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8" name="Tijdelijke aanduiding voor voettekst 7">
            <a:extLst>
              <a:ext uri="{FF2B5EF4-FFF2-40B4-BE49-F238E27FC236}">
                <a16:creationId xmlns:a16="http://schemas.microsoft.com/office/drawing/2014/main" id="{0A91FCBC-858A-8E81-C8F3-5017B489389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2CA2EDC-2089-723B-DB64-0F788CE0AAFE}"/>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411623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5596C-EB5C-A297-A23D-BF5CFEE4C6D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1B8BDAA-6569-24BA-87D7-21810E2D1CCF}"/>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4" name="Tijdelijke aanduiding voor voettekst 3">
            <a:extLst>
              <a:ext uri="{FF2B5EF4-FFF2-40B4-BE49-F238E27FC236}">
                <a16:creationId xmlns:a16="http://schemas.microsoft.com/office/drawing/2014/main" id="{45AE62EA-CA9B-10EC-F291-53FCDF75500A}"/>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03D9C40-A983-70E6-90E6-86CEA91AF2C4}"/>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127238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9CDB99-1BFF-E3AC-22EF-8012C074177C}"/>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3" name="Tijdelijke aanduiding voor voettekst 2">
            <a:extLst>
              <a:ext uri="{FF2B5EF4-FFF2-40B4-BE49-F238E27FC236}">
                <a16:creationId xmlns:a16="http://schemas.microsoft.com/office/drawing/2014/main" id="{CCB16BEC-2831-BF52-0FA3-B8E827A4385D}"/>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9977BC83-37A8-D1BE-05AF-C0D5B45A6C3D}"/>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122512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D515F-793B-5C63-DBB7-9CFC5BE692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15668F7-F8F8-4428-B876-479F6F712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556ACE93-7962-0FB5-476A-02EF5C199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1ED56E-226A-8BDB-CF32-2846EC6A1408}"/>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6" name="Tijdelijke aanduiding voor voettekst 5">
            <a:extLst>
              <a:ext uri="{FF2B5EF4-FFF2-40B4-BE49-F238E27FC236}">
                <a16:creationId xmlns:a16="http://schemas.microsoft.com/office/drawing/2014/main" id="{8CE80A6B-F635-E583-E2DD-6BC3D14FD8C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D7B8CFB-FE61-B20B-42B4-D295C7B11134}"/>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120752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ADE60-B1EE-A70A-3EFE-DB9A21C4A2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99F83FF-E336-C901-4126-A727E8A24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48CCABD-C10D-D99F-E1AB-C9DEF2F19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7B7F452-3FDF-9602-8434-BB00FAEE1370}"/>
              </a:ext>
            </a:extLst>
          </p:cNvPr>
          <p:cNvSpPr>
            <a:spLocks noGrp="1"/>
          </p:cNvSpPr>
          <p:nvPr>
            <p:ph type="dt" sz="half" idx="10"/>
          </p:nvPr>
        </p:nvSpPr>
        <p:spPr/>
        <p:txBody>
          <a:bodyPr/>
          <a:lstStyle/>
          <a:p>
            <a:fld id="{79CA89A4-A258-40D9-8B72-0AA9FB21AB77}" type="datetimeFigureOut">
              <a:rPr lang="nl-BE" smtClean="0"/>
              <a:t>19/01/2026</a:t>
            </a:fld>
            <a:endParaRPr lang="nl-BE"/>
          </a:p>
        </p:txBody>
      </p:sp>
      <p:sp>
        <p:nvSpPr>
          <p:cNvPr id="6" name="Tijdelijke aanduiding voor voettekst 5">
            <a:extLst>
              <a:ext uri="{FF2B5EF4-FFF2-40B4-BE49-F238E27FC236}">
                <a16:creationId xmlns:a16="http://schemas.microsoft.com/office/drawing/2014/main" id="{B825057C-A7D9-A42A-C5FC-19DF31793F3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FC79FB5-D844-E662-7C6D-8DB47FB8B27E}"/>
              </a:ext>
            </a:extLst>
          </p:cNvPr>
          <p:cNvSpPr>
            <a:spLocks noGrp="1"/>
          </p:cNvSpPr>
          <p:nvPr>
            <p:ph type="sldNum" sz="quarter" idx="12"/>
          </p:nvPr>
        </p:nvSpPr>
        <p:spPr/>
        <p:txBody>
          <a:bodyPr/>
          <a:lstStyle/>
          <a:p>
            <a:fld id="{43B5294E-B061-43FD-A784-731088C30F54}" type="slidenum">
              <a:rPr lang="nl-BE" smtClean="0"/>
              <a:t>‹N°›</a:t>
            </a:fld>
            <a:endParaRPr lang="nl-BE"/>
          </a:p>
        </p:txBody>
      </p:sp>
    </p:spTree>
    <p:extLst>
      <p:ext uri="{BB962C8B-B14F-4D97-AF65-F5344CB8AC3E}">
        <p14:creationId xmlns:p14="http://schemas.microsoft.com/office/powerpoint/2010/main" val="9828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F68F04-F92F-3F7A-96CD-3EE900C4E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C2FC672-2DD0-876A-CA52-9FBB39EC3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2CEE8F-A840-CA11-8A4E-CFCA2DA2B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CA89A4-A258-40D9-8B72-0AA9FB21AB77}" type="datetimeFigureOut">
              <a:rPr lang="nl-BE" smtClean="0"/>
              <a:t>19/01/2026</a:t>
            </a:fld>
            <a:endParaRPr lang="nl-BE"/>
          </a:p>
        </p:txBody>
      </p:sp>
      <p:sp>
        <p:nvSpPr>
          <p:cNvPr id="5" name="Tijdelijke aanduiding voor voettekst 4">
            <a:extLst>
              <a:ext uri="{FF2B5EF4-FFF2-40B4-BE49-F238E27FC236}">
                <a16:creationId xmlns:a16="http://schemas.microsoft.com/office/drawing/2014/main" id="{6F0C2030-015E-A3B5-7415-1340349EF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9E87187F-3557-E684-3739-2DCC58A477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B5294E-B061-43FD-A784-731088C30F54}" type="slidenum">
              <a:rPr lang="nl-BE" smtClean="0"/>
              <a:t>‹N°›</a:t>
            </a:fld>
            <a:endParaRPr lang="nl-BE"/>
          </a:p>
        </p:txBody>
      </p:sp>
    </p:spTree>
    <p:extLst>
      <p:ext uri="{BB962C8B-B14F-4D97-AF65-F5344CB8AC3E}">
        <p14:creationId xmlns:p14="http://schemas.microsoft.com/office/powerpoint/2010/main" val="2506788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C3485-092E-D4C7-32F7-51AE96749C30}"/>
              </a:ext>
            </a:extLst>
          </p:cNvPr>
          <p:cNvSpPr>
            <a:spLocks noGrp="1"/>
          </p:cNvSpPr>
          <p:nvPr>
            <p:ph type="ctrTitle"/>
          </p:nvPr>
        </p:nvSpPr>
        <p:spPr>
          <a:xfrm>
            <a:off x="1524000" y="768400"/>
            <a:ext cx="9144000" cy="2838957"/>
          </a:xfrm>
        </p:spPr>
        <p:txBody>
          <a:bodyPr>
            <a:noAutofit/>
          </a:bodyPr>
          <a:lstStyle/>
          <a:p>
            <a:r>
              <a:rPr lang="nl-BE" sz="4400" dirty="0"/>
              <a:t>Continuity of Care: A Key Determinant of Mental Health and Quality of Life. </a:t>
            </a:r>
            <a:br>
              <a:rPr lang="nl-BE" sz="4400" dirty="0"/>
            </a:br>
            <a:br>
              <a:rPr lang="nl-BE" sz="4400" dirty="0"/>
            </a:br>
            <a:r>
              <a:rPr lang="nl-BE" sz="3600" dirty="0"/>
              <a:t>Application to persons with (intellectual) disabilities and mental health problems. </a:t>
            </a:r>
          </a:p>
        </p:txBody>
      </p:sp>
      <p:sp>
        <p:nvSpPr>
          <p:cNvPr id="3" name="Ondertitel 2">
            <a:extLst>
              <a:ext uri="{FF2B5EF4-FFF2-40B4-BE49-F238E27FC236}">
                <a16:creationId xmlns:a16="http://schemas.microsoft.com/office/drawing/2014/main" id="{CE5A5894-7C0B-D08F-268D-AB00FC23FB7E}"/>
              </a:ext>
            </a:extLst>
          </p:cNvPr>
          <p:cNvSpPr>
            <a:spLocks noGrp="1"/>
          </p:cNvSpPr>
          <p:nvPr>
            <p:ph type="subTitle" idx="1"/>
          </p:nvPr>
        </p:nvSpPr>
        <p:spPr>
          <a:xfrm>
            <a:off x="1523999" y="3717408"/>
            <a:ext cx="10243128" cy="1823993"/>
          </a:xfrm>
        </p:spPr>
        <p:txBody>
          <a:bodyPr>
            <a:normAutofit/>
          </a:bodyPr>
          <a:lstStyle/>
          <a:p>
            <a:pPr algn="r"/>
            <a:r>
              <a:rPr lang="nl-BE" dirty="0"/>
              <a:t>Prof. Dr. Filip Morisse</a:t>
            </a:r>
          </a:p>
          <a:p>
            <a:pPr algn="r"/>
            <a:r>
              <a:rPr lang="nl-BE" sz="1900" dirty="0"/>
              <a:t>Psicocap+ </a:t>
            </a:r>
          </a:p>
          <a:p>
            <a:pPr algn="r"/>
            <a:r>
              <a:rPr lang="nl-BE" sz="1900" dirty="0"/>
              <a:t>25/09/2025</a:t>
            </a:r>
          </a:p>
          <a:p>
            <a:pPr algn="r"/>
            <a:r>
              <a:rPr lang="nl-BE" sz="1900" dirty="0"/>
              <a:t>Charleroi, UMons</a:t>
            </a:r>
          </a:p>
        </p:txBody>
      </p:sp>
      <p:pic>
        <p:nvPicPr>
          <p:cNvPr id="4" name="Afbeelding 3" descr="Afbeelding met tekst, Lettertype, logo, Graphics&#10;&#10;Automatisch gegenereerde beschrijving">
            <a:extLst>
              <a:ext uri="{FF2B5EF4-FFF2-40B4-BE49-F238E27FC236}">
                <a16:creationId xmlns:a16="http://schemas.microsoft.com/office/drawing/2014/main" id="{6DF32A8D-B06C-F28A-5E20-A6E32007F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0" y="5840730"/>
            <a:ext cx="2343150" cy="643890"/>
          </a:xfrm>
          <a:prstGeom prst="rect">
            <a:avLst/>
          </a:prstGeom>
        </p:spPr>
      </p:pic>
      <p:pic>
        <p:nvPicPr>
          <p:cNvPr id="6" name="Afbeelding 5" descr="Afbeelding met tekst, Lettertype, Graphics, logo&#10;&#10;Automatisch gegenereerde beschrijving">
            <a:extLst>
              <a:ext uri="{FF2B5EF4-FFF2-40B4-BE49-F238E27FC236}">
                <a16:creationId xmlns:a16="http://schemas.microsoft.com/office/drawing/2014/main" id="{1778B9D2-099E-6EDF-CE46-577505520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012" y="5886450"/>
            <a:ext cx="2847975" cy="789505"/>
          </a:xfrm>
          <a:prstGeom prst="rect">
            <a:avLst/>
          </a:prstGeom>
        </p:spPr>
      </p:pic>
      <p:pic>
        <p:nvPicPr>
          <p:cNvPr id="8" name="Afbeelding 7" descr="Afbeelding met Lettertype, wit, logo, ontwerp&#10;&#10;Automatisch gegenereerde beschrijving">
            <a:extLst>
              <a:ext uri="{FF2B5EF4-FFF2-40B4-BE49-F238E27FC236}">
                <a16:creationId xmlns:a16="http://schemas.microsoft.com/office/drawing/2014/main" id="{02A5785D-10A2-B5CB-9F67-E9B7D9964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8645" y="5541401"/>
            <a:ext cx="1274920" cy="1274920"/>
          </a:xfrm>
          <a:prstGeom prst="rect">
            <a:avLst/>
          </a:prstGeom>
        </p:spPr>
      </p:pic>
    </p:spTree>
    <p:extLst>
      <p:ext uri="{BB962C8B-B14F-4D97-AF65-F5344CB8AC3E}">
        <p14:creationId xmlns:p14="http://schemas.microsoft.com/office/powerpoint/2010/main" val="301649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EC139-BB67-C929-4E58-0A74EC48AE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987906-5F27-B242-8C67-A7E4EFDF979B}"/>
              </a:ext>
            </a:extLst>
          </p:cNvPr>
          <p:cNvSpPr>
            <a:spLocks noGrp="1"/>
          </p:cNvSpPr>
          <p:nvPr>
            <p:ph type="title"/>
          </p:nvPr>
        </p:nvSpPr>
        <p:spPr/>
        <p:txBody>
          <a:bodyPr/>
          <a:lstStyle/>
          <a:p>
            <a:r>
              <a:rPr dirty="0"/>
              <a:t>'</a:t>
            </a:r>
            <a:r>
              <a:rPr lang="nl-BE" dirty="0"/>
              <a:t>C</a:t>
            </a:r>
            <a:r>
              <a:rPr dirty="0" err="1"/>
              <a:t>ontinuity</a:t>
            </a:r>
            <a:r>
              <a:rPr lang="nl-BE" dirty="0"/>
              <a:t>-</a:t>
            </a:r>
            <a:r>
              <a:rPr dirty="0"/>
              <a:t>reflex'</a:t>
            </a:r>
          </a:p>
        </p:txBody>
      </p:sp>
      <p:sp>
        <p:nvSpPr>
          <p:cNvPr id="3" name="Tijdelijke aanduiding voor inhoud 2">
            <a:extLst>
              <a:ext uri="{FF2B5EF4-FFF2-40B4-BE49-F238E27FC236}">
                <a16:creationId xmlns:a16="http://schemas.microsoft.com/office/drawing/2014/main" id="{18844B2C-48B3-DB1E-50D5-64C182C20B3E}"/>
              </a:ext>
            </a:extLst>
          </p:cNvPr>
          <p:cNvSpPr>
            <a:spLocks noGrp="1"/>
          </p:cNvSpPr>
          <p:nvPr>
            <p:ph idx="1"/>
          </p:nvPr>
        </p:nvSpPr>
        <p:spPr/>
        <p:txBody>
          <a:bodyPr>
            <a:normAutofit lnSpcReduction="10000"/>
          </a:bodyPr>
          <a:lstStyle/>
          <a:p>
            <a:r>
              <a:rPr dirty="0"/>
              <a:t>Continuity of care is not primarily about referring</a:t>
            </a:r>
            <a:r>
              <a:rPr lang="nl-BE" dirty="0"/>
              <a:t> </a:t>
            </a:r>
            <a:r>
              <a:rPr lang="en-US" dirty="0"/>
              <a:t>(modules, intensities, escalations, stepped care etc.) </a:t>
            </a:r>
            <a:r>
              <a:rPr dirty="0"/>
              <a:t>but rather about 'holding on', also over time, in flexible ways. It's about valuing the existing fit ('what works'; 'where is there a click').</a:t>
            </a:r>
          </a:p>
          <a:p>
            <a:endParaRPr lang="nl-BE" dirty="0"/>
          </a:p>
          <a:p>
            <a:r>
              <a:rPr dirty="0"/>
              <a:t>A transdiagnostic approach and intersectoral cooperation are standardly needed for continuity of care.</a:t>
            </a:r>
          </a:p>
          <a:p>
            <a:endParaRPr lang="nl-BE" dirty="0"/>
          </a:p>
          <a:p>
            <a:r>
              <a:rPr dirty="0"/>
              <a:t>Creative co-productions for continuity of care require thinking outside the </a:t>
            </a:r>
            <a:r>
              <a:rPr lang="nl-BE" dirty="0"/>
              <a:t>box</a:t>
            </a:r>
            <a:r>
              <a:rPr dirty="0"/>
              <a:t> (transcending classical lines and structures)</a:t>
            </a:r>
          </a:p>
          <a:p>
            <a:endParaRPr dirty="0"/>
          </a:p>
        </p:txBody>
      </p:sp>
    </p:spTree>
    <p:extLst>
      <p:ext uri="{BB962C8B-B14F-4D97-AF65-F5344CB8AC3E}">
        <p14:creationId xmlns:p14="http://schemas.microsoft.com/office/powerpoint/2010/main" val="319606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A457D4-1317-444D-4E43-691E0692A9F9}"/>
              </a:ext>
            </a:extLst>
          </p:cNvPr>
          <p:cNvSpPr>
            <a:spLocks noGrp="1"/>
          </p:cNvSpPr>
          <p:nvPr>
            <p:ph type="title"/>
          </p:nvPr>
        </p:nvSpPr>
        <p:spPr>
          <a:xfrm>
            <a:off x="838200" y="365125"/>
            <a:ext cx="10515600" cy="1325563"/>
          </a:xfrm>
        </p:spPr>
        <p:txBody>
          <a:bodyPr>
            <a:normAutofit/>
          </a:bodyPr>
          <a:lstStyle/>
          <a:p>
            <a:r>
              <a:rPr lang="nl-BE" dirty="0"/>
              <a:t>Application: persons with (intellectual) disabilities and mental health problems</a:t>
            </a:r>
          </a:p>
        </p:txBody>
      </p:sp>
      <p:graphicFrame>
        <p:nvGraphicFramePr>
          <p:cNvPr id="21" name="Tijdelijke aanduiding voor inhoud 2">
            <a:extLst>
              <a:ext uri="{FF2B5EF4-FFF2-40B4-BE49-F238E27FC236}">
                <a16:creationId xmlns:a16="http://schemas.microsoft.com/office/drawing/2014/main" id="{73FEAEC2-50BA-6EDC-26B6-15178E7A5332}"/>
              </a:ext>
            </a:extLst>
          </p:cNvPr>
          <p:cNvGraphicFramePr>
            <a:graphicFrameLocks noGrp="1"/>
          </p:cNvGraphicFramePr>
          <p:nvPr>
            <p:ph idx="1"/>
            <p:extLst>
              <p:ext uri="{D42A27DB-BD31-4B8C-83A1-F6EECF244321}">
                <p14:modId xmlns:p14="http://schemas.microsoft.com/office/powerpoint/2010/main" val="2498509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15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lijn&#10;&#10;Door AI gegenereerde inhoud is mogelijk onjuist.">
            <a:extLst>
              <a:ext uri="{FF2B5EF4-FFF2-40B4-BE49-F238E27FC236}">
                <a16:creationId xmlns:a16="http://schemas.microsoft.com/office/drawing/2014/main" id="{9A3C924E-2625-C498-45BE-B95419816C95}"/>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160495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FA6DE-263E-EA3C-04E3-24936F537BE4}"/>
            </a:ext>
          </a:extLst>
        </p:cNvPr>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9662B51-490F-5C5A-3D46-7E6EDB550E7C}"/>
              </a:ext>
            </a:extLst>
          </p:cNvPr>
          <p:cNvPicPr>
            <a:picLocks noChangeAspect="1"/>
          </p:cNvPicPr>
          <p:nvPr/>
        </p:nvPicPr>
        <p:blipFill rotWithShape="1">
          <a:blip r:embed="rId2">
            <a:alphaModFix amt="40000"/>
          </a:blip>
          <a:srcRect l="11384" r="1060"/>
          <a:stretch/>
        </p:blipFill>
        <p:spPr>
          <a:xfrm>
            <a:off x="0" y="0"/>
            <a:ext cx="12191997" cy="6857990"/>
          </a:xfrm>
          <a:prstGeom prst="rect">
            <a:avLst/>
          </a:prstGeom>
        </p:spPr>
      </p:pic>
      <p:sp>
        <p:nvSpPr>
          <p:cNvPr id="2" name="Titel 1">
            <a:extLst>
              <a:ext uri="{FF2B5EF4-FFF2-40B4-BE49-F238E27FC236}">
                <a16:creationId xmlns:a16="http://schemas.microsoft.com/office/drawing/2014/main" id="{96158581-23B5-F317-E5EC-66385CBFE65C}"/>
              </a:ext>
            </a:extLst>
          </p:cNvPr>
          <p:cNvSpPr>
            <a:spLocks noGrp="1"/>
          </p:cNvSpPr>
          <p:nvPr>
            <p:ph type="title"/>
          </p:nvPr>
        </p:nvSpPr>
        <p:spPr>
          <a:xfrm>
            <a:off x="1900040" y="302868"/>
            <a:ext cx="9484225" cy="1461778"/>
          </a:xfrm>
        </p:spPr>
        <p:txBody>
          <a:bodyPr>
            <a:normAutofit/>
          </a:bodyPr>
          <a:lstStyle/>
          <a:p>
            <a:endParaRPr lang="nl-BE" sz="4000" dirty="0"/>
          </a:p>
        </p:txBody>
      </p:sp>
      <p:sp>
        <p:nvSpPr>
          <p:cNvPr id="8" name="Content Placeholder 7">
            <a:extLst>
              <a:ext uri="{FF2B5EF4-FFF2-40B4-BE49-F238E27FC236}">
                <a16:creationId xmlns:a16="http://schemas.microsoft.com/office/drawing/2014/main" id="{E632EF6C-CF8D-8142-B56B-4750EEA3FF43}"/>
              </a:ext>
            </a:extLst>
          </p:cNvPr>
          <p:cNvSpPr>
            <a:spLocks noGrp="1"/>
          </p:cNvSpPr>
          <p:nvPr>
            <p:ph idx="1"/>
          </p:nvPr>
        </p:nvSpPr>
        <p:spPr>
          <a:xfrm>
            <a:off x="815302" y="1300480"/>
            <a:ext cx="10755134" cy="4537201"/>
          </a:xfrm>
        </p:spPr>
        <p:txBody>
          <a:bodyPr>
            <a:normAutofit/>
          </a:bodyPr>
          <a:lstStyle/>
          <a:p>
            <a:pPr marL="0" indent="0">
              <a:buNone/>
            </a:pPr>
            <a:endParaRPr lang="nl-BE" sz="2400" i="1" dirty="0"/>
          </a:p>
          <a:p>
            <a:pPr marL="0" indent="0">
              <a:buNone/>
            </a:pPr>
            <a:r>
              <a:rPr lang="en-US" sz="2400" i="1" dirty="0"/>
              <a:t>“I have had almost 80 caregivers but only trusted 2.”</a:t>
            </a:r>
          </a:p>
          <a:p>
            <a:pPr marL="0" indent="0">
              <a:buNone/>
            </a:pPr>
            <a:br>
              <a:rPr lang="en-US" sz="2400" i="1" dirty="0"/>
            </a:br>
            <a:r>
              <a:rPr lang="en-US" sz="2400" i="1" dirty="0"/>
              <a:t>“I could not build friendships because I had to change groups so often.”</a:t>
            </a:r>
            <a:br>
              <a:rPr lang="en-US" sz="2400" i="1" dirty="0"/>
            </a:br>
            <a:endParaRPr lang="en-US" sz="2400" i="1" dirty="0"/>
          </a:p>
          <a:p>
            <a:pPr marL="0" indent="0">
              <a:buNone/>
            </a:pPr>
            <a:r>
              <a:rPr lang="en-US" sz="2400" i="1" dirty="0"/>
              <a:t>“So difficult to keep meeting and trusting new people.”</a:t>
            </a:r>
          </a:p>
          <a:p>
            <a:pPr marL="0" indent="0">
              <a:buNone/>
            </a:pPr>
            <a:endParaRPr lang="en-US" sz="2400" i="1" dirty="0"/>
          </a:p>
          <a:p>
            <a:pPr marL="0" indent="0">
              <a:buNone/>
            </a:pPr>
            <a:endParaRPr lang="en-US" sz="2400" i="1" dirty="0"/>
          </a:p>
          <a:p>
            <a:pPr marL="0" indent="0">
              <a:buNone/>
            </a:pPr>
            <a:endParaRPr lang="en-US" sz="2400" i="1" dirty="0"/>
          </a:p>
          <a:p>
            <a:pPr marL="0" indent="0">
              <a:buNone/>
            </a:pPr>
            <a:endParaRPr lang="nl-BE" sz="2400" i="1" dirty="0"/>
          </a:p>
          <a:p>
            <a:endParaRPr lang="en-US" sz="2400" dirty="0"/>
          </a:p>
        </p:txBody>
      </p:sp>
    </p:spTree>
    <p:extLst>
      <p:ext uri="{BB962C8B-B14F-4D97-AF65-F5344CB8AC3E}">
        <p14:creationId xmlns:p14="http://schemas.microsoft.com/office/powerpoint/2010/main" val="214791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90B3A-2F80-88B3-B9EF-1FC4664895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5F825F-9EAF-AEBF-05B5-6D583ADC5E52}"/>
              </a:ext>
            </a:extLst>
          </p:cNvPr>
          <p:cNvSpPr>
            <a:spLocks noGrp="1"/>
          </p:cNvSpPr>
          <p:nvPr>
            <p:ph type="title"/>
          </p:nvPr>
        </p:nvSpPr>
        <p:spPr>
          <a:xfrm>
            <a:off x="533400" y="365125"/>
            <a:ext cx="10820400" cy="1325563"/>
          </a:xfrm>
        </p:spPr>
        <p:txBody>
          <a:bodyPr/>
          <a:lstStyle/>
          <a:p>
            <a:r>
              <a:rPr dirty="0"/>
              <a:t>Recommendations based on the literature</a:t>
            </a:r>
            <a:r>
              <a:rPr lang="nl-BE" dirty="0"/>
              <a:t>   </a:t>
            </a:r>
            <a:br>
              <a:rPr lang="nl-BE" dirty="0"/>
            </a:br>
            <a:r>
              <a:rPr lang="nl-BE" sz="1800" dirty="0"/>
              <a:t>(</a:t>
            </a:r>
            <a:r>
              <a:rPr lang="nl-BE" sz="1800" dirty="0" err="1"/>
              <a:t>Rinaldi</a:t>
            </a:r>
            <a:r>
              <a:rPr lang="nl-BE" sz="1800" dirty="0"/>
              <a:t>, 2025)</a:t>
            </a:r>
            <a:endParaRPr dirty="0"/>
          </a:p>
        </p:txBody>
      </p:sp>
      <p:sp>
        <p:nvSpPr>
          <p:cNvPr id="5" name="Espace réservé du contenu 2">
            <a:extLst>
              <a:ext uri="{FF2B5EF4-FFF2-40B4-BE49-F238E27FC236}">
                <a16:creationId xmlns:a16="http://schemas.microsoft.com/office/drawing/2014/main" id="{2D8C9472-BFA8-3CEE-9C2B-90EA5FB9DB4B}"/>
              </a:ext>
            </a:extLst>
          </p:cNvPr>
          <p:cNvSpPr txBox="1">
            <a:spLocks/>
          </p:cNvSpPr>
          <p:nvPr/>
        </p:nvSpPr>
        <p:spPr>
          <a:xfrm>
            <a:off x="6372225" y="1535113"/>
            <a:ext cx="4619625" cy="4565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a:p>
        </p:txBody>
      </p:sp>
      <p:sp>
        <p:nvSpPr>
          <p:cNvPr id="4" name="Rectangle 1">
            <a:extLst>
              <a:ext uri="{FF2B5EF4-FFF2-40B4-BE49-F238E27FC236}">
                <a16:creationId xmlns:a16="http://schemas.microsoft.com/office/drawing/2014/main" id="{E2C0CA91-AAF9-003B-D69F-1596044CAD95}"/>
              </a:ext>
            </a:extLst>
          </p:cNvPr>
          <p:cNvSpPr>
            <a:spLocks noGrp="1" noChangeArrowheads="1"/>
          </p:cNvSpPr>
          <p:nvPr>
            <p:ph idx="1"/>
          </p:nvPr>
        </p:nvSpPr>
        <p:spPr bwMode="auto">
          <a:xfrm>
            <a:off x="533400" y="1987026"/>
            <a:ext cx="11658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err="1">
                <a:ln>
                  <a:noFill/>
                </a:ln>
                <a:solidFill>
                  <a:schemeClr val="tx1"/>
                </a:solidFill>
                <a:effectLst/>
                <a:latin typeface="Arial" panose="020B0604020202020204" pitchFamily="34" charset="0"/>
              </a:rPr>
              <a:t>Intersectoral</a:t>
            </a:r>
            <a:r>
              <a:rPr kumimoji="0" lang="nl-BE" altLang="nl-BE" sz="20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err="1">
                <a:ln>
                  <a:noFill/>
                </a:ln>
                <a:solidFill>
                  <a:schemeClr val="tx1"/>
                </a:solidFill>
                <a:effectLst/>
                <a:latin typeface="Arial" panose="020B0604020202020204" pitchFamily="34" charset="0"/>
              </a:rPr>
              <a:t>coordination</a:t>
            </a:r>
            <a:r>
              <a:rPr kumimoji="0" lang="nl-BE" altLang="nl-BE" sz="2000" b="1" i="0" u="none" strike="noStrike" cap="none" normalizeH="0" baseline="0" dirty="0">
                <a:ln>
                  <a:noFill/>
                </a:ln>
                <a:solidFill>
                  <a:schemeClr val="tx1"/>
                </a:solidFill>
                <a:effectLst/>
                <a:latin typeface="Arial" panose="020B0604020202020204" pitchFamily="34" charset="0"/>
              </a:rPr>
              <a:t> and </a:t>
            </a:r>
            <a:r>
              <a:rPr kumimoji="0" lang="nl-BE" altLang="nl-BE" sz="2000" b="1" i="0" u="none" strike="noStrike" cap="none" normalizeH="0" baseline="0" dirty="0" err="1">
                <a:ln>
                  <a:noFill/>
                </a:ln>
                <a:solidFill>
                  <a:schemeClr val="tx1"/>
                </a:solidFill>
                <a:effectLst/>
                <a:latin typeface="Arial" panose="020B0604020202020204" pitchFamily="34" charset="0"/>
              </a:rPr>
              <a:t>continuity</a:t>
            </a:r>
            <a:r>
              <a:rPr kumimoji="0" lang="nl-BE" altLang="nl-BE" sz="2000" b="1" i="0" u="none" strike="noStrike" cap="none" normalizeH="0" baseline="0" dirty="0">
                <a:ln>
                  <a:noFill/>
                </a:ln>
                <a:solidFill>
                  <a:schemeClr val="tx1"/>
                </a:solidFill>
                <a:effectLst/>
                <a:latin typeface="Arial" panose="020B0604020202020204" pitchFamily="34" charset="0"/>
              </a:rPr>
              <a:t>:</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Regular</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collaboration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between</a:t>
            </a:r>
            <a:r>
              <a:rPr kumimoji="0" lang="nl-BE" altLang="nl-BE" sz="2000" b="0" i="0" u="none" strike="noStrike" cap="none" normalizeH="0" baseline="0" dirty="0">
                <a:ln>
                  <a:noFill/>
                </a:ln>
                <a:solidFill>
                  <a:schemeClr val="tx1"/>
                </a:solidFill>
                <a:effectLst/>
                <a:latin typeface="Arial" panose="020B0604020202020204" pitchFamily="34" charset="0"/>
              </a:rPr>
              <a:t> sectors (health, </a:t>
            </a:r>
            <a:r>
              <a:rPr kumimoji="0" lang="nl-BE" altLang="nl-BE" sz="2000" b="0" i="0" u="none" strike="noStrike" cap="none" normalizeH="0" baseline="0" dirty="0" err="1">
                <a:ln>
                  <a:noFill/>
                </a:ln>
                <a:solidFill>
                  <a:schemeClr val="tx1"/>
                </a:solidFill>
                <a:effectLst/>
                <a:latin typeface="Arial" panose="020B0604020202020204" pitchFamily="34" charset="0"/>
              </a:rPr>
              <a:t>education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social</a:t>
            </a:r>
            <a:r>
              <a:rPr kumimoji="0" lang="nl-BE" altLang="nl-BE" sz="2000" b="0" i="0" u="none" strike="noStrike" cap="none" normalizeH="0" baseline="0" dirty="0">
                <a:ln>
                  <a:noFill/>
                </a:ln>
                <a:solidFill>
                  <a:schemeClr val="tx1"/>
                </a:solidFill>
                <a:effectLst/>
                <a:latin typeface="Arial" panose="020B0604020202020204" pitchFamily="34" charset="0"/>
              </a:rPr>
              <a:t>, families), information </a:t>
            </a:r>
            <a:r>
              <a:rPr kumimoji="0" lang="nl-BE" altLang="nl-BE" sz="2000" b="0" i="0" u="none" strike="noStrike" cap="none" normalizeH="0" baseline="0" dirty="0" err="1">
                <a:ln>
                  <a:noFill/>
                </a:ln>
                <a:solidFill>
                  <a:schemeClr val="tx1"/>
                </a:solidFill>
                <a:effectLst/>
                <a:latin typeface="Arial" panose="020B0604020202020204" pitchFamily="34" charset="0"/>
              </a:rPr>
              <a:t>sharing</a:t>
            </a:r>
            <a:r>
              <a:rPr kumimoji="0" lang="nl-BE" altLang="nl-BE" sz="2000" b="0" i="0" u="none" strike="noStrike" cap="none" normalizeH="0" baseline="0" dirty="0">
                <a:ln>
                  <a:noFill/>
                </a:ln>
                <a:solidFill>
                  <a:schemeClr val="tx1"/>
                </a:solidFill>
                <a:effectLst/>
                <a:latin typeface="Arial" panose="020B0604020202020204" pitchFamily="34" charset="0"/>
              </a:rPr>
              <a:t>, case management, and co-</a:t>
            </a:r>
            <a:r>
              <a:rPr kumimoji="0" lang="nl-BE" altLang="nl-BE" sz="2000" b="0" i="0" u="none" strike="noStrike" cap="none" normalizeH="0" baseline="0" dirty="0" err="1">
                <a:ln>
                  <a:noFill/>
                </a:ln>
                <a:solidFill>
                  <a:schemeClr val="tx1"/>
                </a:solidFill>
                <a:effectLst/>
                <a:latin typeface="Arial" panose="020B0604020202020204" pitchFamily="34" charset="0"/>
              </a:rPr>
              <a:t>constructed</a:t>
            </a:r>
            <a:r>
              <a:rPr kumimoji="0" lang="nl-BE" altLang="nl-BE" sz="2000" b="0" i="0" u="none" strike="noStrike" cap="none" normalizeH="0" baseline="0" dirty="0">
                <a:ln>
                  <a:noFill/>
                </a:ln>
                <a:solidFill>
                  <a:schemeClr val="tx1"/>
                </a:solidFill>
                <a:effectLst/>
                <a:latin typeface="Arial" panose="020B0604020202020204" pitchFamily="34" charset="0"/>
              </a:rPr>
              <a:t> care </a:t>
            </a:r>
            <a:r>
              <a:rPr kumimoji="0" lang="nl-BE" altLang="nl-BE" sz="2000" b="0" i="0" u="none" strike="noStrike" cap="none" normalizeH="0" baseline="0" dirty="0" err="1">
                <a:ln>
                  <a:noFill/>
                </a:ln>
                <a:solidFill>
                  <a:schemeClr val="tx1"/>
                </a:solidFill>
                <a:effectLst/>
                <a:latin typeface="Arial" panose="020B0604020202020204" pitchFamily="34" charset="0"/>
              </a:rPr>
              <a:t>pathways</a:t>
            </a:r>
            <a:r>
              <a:rPr kumimoji="0" lang="nl-BE" altLang="nl-BE"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nl-BE" altLang="nl-B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Integration of </a:t>
            </a:r>
            <a:r>
              <a:rPr kumimoji="0" lang="nl-BE" altLang="nl-BE" sz="2000" b="1" i="0" u="none" strike="noStrike" cap="none" normalizeH="0" baseline="0" dirty="0" err="1">
                <a:ln>
                  <a:noFill/>
                </a:ln>
                <a:solidFill>
                  <a:schemeClr val="tx1"/>
                </a:solidFill>
                <a:effectLst/>
                <a:latin typeface="Arial" panose="020B0604020202020204" pitchFamily="34" charset="0"/>
              </a:rPr>
              <a:t>specialized</a:t>
            </a:r>
            <a:r>
              <a:rPr kumimoji="0" lang="nl-BE" altLang="nl-BE" sz="2000" b="1" i="0" u="none" strike="noStrike" cap="none" normalizeH="0" baseline="0" dirty="0">
                <a:ln>
                  <a:noFill/>
                </a:ln>
                <a:solidFill>
                  <a:schemeClr val="tx1"/>
                </a:solidFill>
                <a:effectLst/>
                <a:latin typeface="Arial" panose="020B0604020202020204" pitchFamily="34" charset="0"/>
              </a:rPr>
              <a:t> care:</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Embedding</a:t>
            </a:r>
            <a:r>
              <a:rPr kumimoji="0" lang="nl-BE" altLang="nl-BE" sz="2000" b="0" i="0" u="none" strike="noStrike" cap="none" normalizeH="0" baseline="0" dirty="0">
                <a:ln>
                  <a:noFill/>
                </a:ln>
                <a:solidFill>
                  <a:schemeClr val="tx1"/>
                </a:solidFill>
                <a:effectLst/>
                <a:latin typeface="Arial" panose="020B0604020202020204" pitchFamily="34" charset="0"/>
              </a:rPr>
              <a:t> expertise in </a:t>
            </a:r>
            <a:r>
              <a:rPr kumimoji="0" lang="nl-BE" altLang="nl-BE" sz="2000" b="0" i="0" u="none" strike="noStrike" cap="none" normalizeH="0" baseline="0" dirty="0" err="1">
                <a:ln>
                  <a:noFill/>
                </a:ln>
                <a:solidFill>
                  <a:schemeClr val="tx1"/>
                </a:solidFill>
                <a:effectLst/>
                <a:latin typeface="Arial" panose="020B0604020202020204" pitchFamily="34" charset="0"/>
              </a:rPr>
              <a:t>existing</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structures</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holistic</a:t>
            </a:r>
            <a:r>
              <a:rPr kumimoji="0" lang="nl-BE" altLang="nl-BE" sz="2000" b="0" i="0" u="none" strike="noStrike" cap="none" normalizeH="0" baseline="0" dirty="0">
                <a:ln>
                  <a:noFill/>
                </a:ln>
                <a:solidFill>
                  <a:schemeClr val="tx1"/>
                </a:solidFill>
                <a:effectLst/>
                <a:latin typeface="Arial" panose="020B0604020202020204" pitchFamily="34" charset="0"/>
              </a:rPr>
              <a:t> approach, </a:t>
            </a:r>
            <a:r>
              <a:rPr kumimoji="0" lang="nl-BE" altLang="nl-BE" sz="2000" b="0" i="0" u="none" strike="noStrike" cap="none" normalizeH="0" baseline="0" dirty="0" err="1">
                <a:ln>
                  <a:noFill/>
                </a:ln>
                <a:solidFill>
                  <a:schemeClr val="tx1"/>
                </a:solidFill>
                <a:effectLst/>
                <a:latin typeface="Arial" panose="020B0604020202020204" pitchFamily="34" charset="0"/>
              </a:rPr>
              <a:t>use</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teleconsultation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while</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avoiding</a:t>
            </a:r>
            <a:r>
              <a:rPr kumimoji="0" lang="nl-BE" altLang="nl-BE" sz="2000" b="0" i="0" u="none" strike="noStrike" cap="none" normalizeH="0" baseline="0" dirty="0">
                <a:ln>
                  <a:noFill/>
                </a:ln>
                <a:solidFill>
                  <a:schemeClr val="tx1"/>
                </a:solidFill>
                <a:effectLst/>
                <a:latin typeface="Arial" panose="020B0604020202020204" pitchFamily="34" charset="0"/>
              </a:rPr>
              <a:t> a </a:t>
            </a:r>
            <a:r>
              <a:rPr kumimoji="0" lang="nl-BE" altLang="nl-BE" sz="2000" b="0" i="0" u="none" strike="noStrike" cap="none" normalizeH="0" baseline="0" dirty="0" err="1">
                <a:ln>
                  <a:noFill/>
                </a:ln>
                <a:solidFill>
                  <a:schemeClr val="tx1"/>
                </a:solidFill>
                <a:effectLst/>
                <a:latin typeface="Arial" panose="020B0604020202020204" pitchFamily="34" charset="0"/>
              </a:rPr>
              <a:t>purely</a:t>
            </a:r>
            <a:r>
              <a:rPr kumimoji="0" lang="nl-BE" altLang="nl-BE" sz="2000" b="0" i="0" u="none" strike="noStrike" cap="none" normalizeH="0" baseline="0" dirty="0">
                <a:ln>
                  <a:noFill/>
                </a:ln>
                <a:solidFill>
                  <a:schemeClr val="tx1"/>
                </a:solidFill>
                <a:effectLst/>
                <a:latin typeface="Arial" panose="020B0604020202020204" pitchFamily="34" charset="0"/>
              </a:rPr>
              <a:t> digital response.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l-BE" altLang="nl-B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Training and support </a:t>
            </a:r>
            <a:r>
              <a:rPr kumimoji="0" lang="nl-BE" altLang="nl-BE" sz="2000" b="1" i="0" u="none" strike="noStrike" cap="none" normalizeH="0" baseline="0" dirty="0" err="1">
                <a:ln>
                  <a:noFill/>
                </a:ln>
                <a:solidFill>
                  <a:schemeClr val="tx1"/>
                </a:solidFill>
                <a:effectLst/>
                <a:latin typeface="Arial" panose="020B0604020202020204" pitchFamily="34" charset="0"/>
              </a:rPr>
              <a:t>for</a:t>
            </a:r>
            <a:r>
              <a:rPr kumimoji="0" lang="nl-BE" altLang="nl-BE" sz="2000" b="1" i="0" u="none" strike="noStrike" cap="none" normalizeH="0" baseline="0" dirty="0">
                <a:ln>
                  <a:noFill/>
                </a:ln>
                <a:solidFill>
                  <a:schemeClr val="tx1"/>
                </a:solidFill>
                <a:effectLst/>
                <a:latin typeface="Arial" panose="020B0604020202020204" pitchFamily="34" charset="0"/>
              </a:rPr>
              <a:t> professionals:</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Continuous</a:t>
            </a:r>
            <a:r>
              <a:rPr kumimoji="0" lang="nl-BE" altLang="nl-BE" sz="2000" b="0" i="0" u="none" strike="noStrike" cap="none" normalizeH="0" baseline="0" dirty="0">
                <a:ln>
                  <a:noFill/>
                </a:ln>
                <a:solidFill>
                  <a:schemeClr val="tx1"/>
                </a:solidFill>
                <a:effectLst/>
                <a:latin typeface="Arial" panose="020B0604020202020204" pitchFamily="34" charset="0"/>
              </a:rPr>
              <a:t> training, </a:t>
            </a:r>
            <a:r>
              <a:rPr kumimoji="0" lang="nl-BE" altLang="nl-BE" sz="2000" b="0" i="0" u="none" strike="noStrike" cap="none" normalizeH="0" baseline="0" dirty="0" err="1">
                <a:ln>
                  <a:noFill/>
                </a:ln>
                <a:solidFill>
                  <a:schemeClr val="tx1"/>
                </a:solidFill>
                <a:effectLst/>
                <a:latin typeface="Arial" panose="020B0604020202020204" pitchFamily="34" charset="0"/>
              </a:rPr>
              <a:t>reflective</a:t>
            </a:r>
            <a:r>
              <a:rPr kumimoji="0" lang="nl-BE" altLang="nl-BE" sz="2000" b="0" i="0" u="none" strike="noStrike" cap="none" normalizeH="0" baseline="0" dirty="0">
                <a:ln>
                  <a:noFill/>
                </a:ln>
                <a:solidFill>
                  <a:schemeClr val="tx1"/>
                </a:solidFill>
                <a:effectLst/>
                <a:latin typeface="Arial" panose="020B0604020202020204" pitchFamily="34" charset="0"/>
              </a:rPr>
              <a:t> attitude, </a:t>
            </a:r>
            <a:r>
              <a:rPr kumimoji="0" lang="nl-BE" altLang="nl-BE" sz="2000" b="0" i="0" u="none" strike="noStrike" cap="none" normalizeH="0" baseline="0" dirty="0" err="1">
                <a:ln>
                  <a:noFill/>
                </a:ln>
                <a:solidFill>
                  <a:schemeClr val="tx1"/>
                </a:solidFill>
                <a:effectLst/>
                <a:latin typeface="Arial" panose="020B0604020202020204" pitchFamily="34" charset="0"/>
              </a:rPr>
              <a:t>ethical</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supervision</a:t>
            </a:r>
            <a:r>
              <a:rPr kumimoji="0" lang="nl-BE" altLang="nl-BE" sz="2000" b="0" i="0" u="none" strike="noStrike" cap="none" normalizeH="0" baseline="0" dirty="0">
                <a:ln>
                  <a:noFill/>
                </a:ln>
                <a:solidFill>
                  <a:schemeClr val="tx1"/>
                </a:solidFill>
                <a:effectLst/>
                <a:latin typeface="Arial" panose="020B0604020202020204" pitchFamily="34" charset="0"/>
              </a:rPr>
              <a:t>, access to relevant resources, and </a:t>
            </a:r>
            <a:r>
              <a:rPr kumimoji="0" lang="nl-BE" altLang="nl-BE" sz="2000" b="0" i="0" u="none" strike="noStrike" cap="none" normalizeH="0" baseline="0" dirty="0" err="1">
                <a:ln>
                  <a:noFill/>
                </a:ln>
                <a:solidFill>
                  <a:schemeClr val="tx1"/>
                </a:solidFill>
                <a:effectLst/>
                <a:latin typeface="Arial" panose="020B0604020202020204" pitchFamily="34" charset="0"/>
              </a:rPr>
              <a:t>recognition</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the</a:t>
            </a:r>
            <a:r>
              <a:rPr kumimoji="0" lang="nl-BE" altLang="nl-BE" sz="2000" b="0" i="0" u="none" strike="noStrike" cap="none" normalizeH="0" baseline="0" dirty="0">
                <a:ln>
                  <a:noFill/>
                </a:ln>
                <a:solidFill>
                  <a:schemeClr val="tx1"/>
                </a:solidFill>
                <a:effectLst/>
                <a:latin typeface="Arial" panose="020B0604020202020204" pitchFamily="34" charset="0"/>
              </a:rPr>
              <a:t> professional </a:t>
            </a:r>
            <a:r>
              <a:rPr kumimoji="0" lang="nl-BE" altLang="nl-BE" sz="2000" b="0" i="0" u="none" strike="noStrike" cap="none" normalizeH="0" baseline="0" dirty="0" err="1">
                <a:ln>
                  <a:noFill/>
                </a:ln>
                <a:solidFill>
                  <a:schemeClr val="tx1"/>
                </a:solidFill>
                <a:effectLst/>
                <a:latin typeface="Arial" panose="020B0604020202020204" pitchFamily="34" charset="0"/>
              </a:rPr>
              <a:t>role</a:t>
            </a:r>
            <a:r>
              <a:rPr kumimoji="0" lang="nl-BE" altLang="nl-BE"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nl-BE" altLang="nl-B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Person-</a:t>
            </a:r>
            <a:r>
              <a:rPr kumimoji="0" lang="nl-BE" altLang="nl-BE" sz="2000" b="1" i="0" u="none" strike="noStrike" cap="none" normalizeH="0" baseline="0" dirty="0" err="1">
                <a:ln>
                  <a:noFill/>
                </a:ln>
                <a:solidFill>
                  <a:schemeClr val="tx1"/>
                </a:solidFill>
                <a:effectLst/>
                <a:latin typeface="Arial" panose="020B0604020202020204" pitchFamily="34" charset="0"/>
              </a:rPr>
              <a:t>centered</a:t>
            </a:r>
            <a:r>
              <a:rPr kumimoji="0" lang="nl-BE" altLang="nl-BE" sz="2000" b="1" i="0" u="none" strike="noStrike" cap="none" normalizeH="0" baseline="0" dirty="0">
                <a:ln>
                  <a:noFill/>
                </a:ln>
                <a:solidFill>
                  <a:schemeClr val="tx1"/>
                </a:solidFill>
                <a:effectLst/>
                <a:latin typeface="Arial" panose="020B0604020202020204" pitchFamily="34" charset="0"/>
              </a:rPr>
              <a:t> approach:</a:t>
            </a:r>
            <a:r>
              <a:rPr kumimoji="0" lang="nl-BE" altLang="nl-BE" sz="2000" b="0" i="0" u="none" strike="noStrike" cap="none" normalizeH="0" baseline="0" dirty="0">
                <a:ln>
                  <a:noFill/>
                </a:ln>
                <a:solidFill>
                  <a:schemeClr val="tx1"/>
                </a:solidFill>
                <a:effectLst/>
                <a:latin typeface="Arial" panose="020B0604020202020204" pitchFamily="34" charset="0"/>
              </a:rPr>
              <a:t> Support </a:t>
            </a:r>
            <a:r>
              <a:rPr kumimoji="0" lang="nl-BE" altLang="nl-BE" sz="2000" b="0" i="0" u="none" strike="noStrike" cap="none" normalizeH="0" baseline="0" dirty="0" err="1">
                <a:ln>
                  <a:noFill/>
                </a:ln>
                <a:solidFill>
                  <a:schemeClr val="tx1"/>
                </a:solidFill>
                <a:effectLst/>
                <a:latin typeface="Arial" panose="020B0604020202020204" pitchFamily="34" charset="0"/>
              </a:rPr>
              <a:t>for</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self-determination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valuing</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competencies</a:t>
            </a:r>
            <a:r>
              <a:rPr kumimoji="0" lang="nl-BE" altLang="nl-BE" sz="2000" b="0" i="0" u="none" strike="noStrike" cap="none" normalizeH="0" baseline="0" dirty="0">
                <a:ln>
                  <a:noFill/>
                </a:ln>
                <a:solidFill>
                  <a:schemeClr val="tx1"/>
                </a:solidFill>
                <a:effectLst/>
                <a:latin typeface="Arial" panose="020B0604020202020204" pitchFamily="34" charset="0"/>
              </a:rPr>
              <a:t>, co-</a:t>
            </a:r>
            <a:r>
              <a:rPr kumimoji="0" lang="nl-BE" altLang="nl-BE" sz="2000" b="0" i="0" u="none" strike="noStrike" cap="none" normalizeH="0" baseline="0" dirty="0" err="1">
                <a:ln>
                  <a:noFill/>
                </a:ln>
                <a:solidFill>
                  <a:schemeClr val="tx1"/>
                </a:solidFill>
                <a:effectLst/>
                <a:latin typeface="Arial" panose="020B0604020202020204" pitchFamily="34" charset="0"/>
              </a:rPr>
              <a:t>construction</a:t>
            </a:r>
            <a:r>
              <a:rPr kumimoji="0" lang="nl-BE" altLang="nl-BE" sz="2000" b="0" i="0" u="none" strike="noStrike" cap="none" normalizeH="0" baseline="0" dirty="0">
                <a:ln>
                  <a:noFill/>
                </a:ln>
                <a:solidFill>
                  <a:schemeClr val="tx1"/>
                </a:solidFill>
                <a:effectLst/>
                <a:latin typeface="Arial" panose="020B0604020202020204" pitchFamily="34" charset="0"/>
              </a:rPr>
              <a:t> of care with </a:t>
            </a:r>
            <a:r>
              <a:rPr kumimoji="0" lang="nl-BE" altLang="nl-BE" sz="2000" b="0" i="0" u="none" strike="noStrike" cap="none" normalizeH="0" baseline="0" dirty="0" err="1">
                <a:ln>
                  <a:noFill/>
                </a:ln>
                <a:solidFill>
                  <a:schemeClr val="tx1"/>
                </a:solidFill>
                <a:effectLst/>
                <a:latin typeface="Arial" panose="020B0604020202020204" pitchFamily="34" charset="0"/>
              </a:rPr>
              <a:t>the</a:t>
            </a:r>
            <a:r>
              <a:rPr kumimoji="0" lang="nl-BE" altLang="nl-BE" sz="2000" b="0" i="0" u="none" strike="noStrike" cap="none" normalizeH="0" baseline="0" dirty="0">
                <a:ln>
                  <a:noFill/>
                </a:ln>
                <a:solidFill>
                  <a:schemeClr val="tx1"/>
                </a:solidFill>
                <a:effectLst/>
                <a:latin typeface="Arial" panose="020B0604020202020204" pitchFamily="34" charset="0"/>
              </a:rPr>
              <a:t> person, </a:t>
            </a:r>
            <a:r>
              <a:rPr kumimoji="0" lang="nl-BE" altLang="nl-BE" sz="2000" b="0" i="0" u="none" strike="noStrike" cap="none" normalizeH="0" baseline="0" dirty="0" err="1">
                <a:ln>
                  <a:noFill/>
                </a:ln>
                <a:solidFill>
                  <a:schemeClr val="tx1"/>
                </a:solidFill>
                <a:effectLst/>
                <a:latin typeface="Arial" panose="020B0604020202020204" pitchFamily="34" charset="0"/>
              </a:rPr>
              <a:t>consideration</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lived</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experience</a:t>
            </a:r>
            <a:r>
              <a:rPr kumimoji="0" lang="nl-BE" altLang="nl-BE" sz="2000" b="0" i="0" u="none" strike="noStrike" cap="none" normalizeH="0" baseline="0" dirty="0">
                <a:ln>
                  <a:noFill/>
                </a:ln>
                <a:solidFill>
                  <a:schemeClr val="tx1"/>
                </a:solidFill>
                <a:effectLst/>
                <a:latin typeface="Arial" panose="020B0604020202020204" pitchFamily="34" charset="0"/>
              </a:rPr>
              <a:t> and </a:t>
            </a:r>
            <a:r>
              <a:rPr kumimoji="0" lang="nl-BE" altLang="nl-BE" sz="2000" b="0" i="0" u="none" strike="noStrike" cap="none" normalizeH="0" baseline="0" dirty="0" err="1">
                <a:ln>
                  <a:noFill/>
                </a:ln>
                <a:solidFill>
                  <a:schemeClr val="tx1"/>
                </a:solidFill>
                <a:effectLst/>
                <a:latin typeface="Arial" panose="020B0604020202020204" pitchFamily="34" charset="0"/>
              </a:rPr>
              <a:t>subjective</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needs</a:t>
            </a:r>
            <a:r>
              <a:rPr kumimoji="0" lang="nl-BE" altLang="nl-BE" sz="2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6808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6C6EA-D699-D99C-4A78-AB84354392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A9C8702-14E9-761C-40E5-6F628783B218}"/>
              </a:ext>
            </a:extLst>
          </p:cNvPr>
          <p:cNvSpPr>
            <a:spLocks noGrp="1"/>
          </p:cNvSpPr>
          <p:nvPr>
            <p:ph type="title"/>
          </p:nvPr>
        </p:nvSpPr>
        <p:spPr>
          <a:xfrm>
            <a:off x="631596" y="365125"/>
            <a:ext cx="10722204" cy="1325563"/>
          </a:xfrm>
        </p:spPr>
        <p:txBody>
          <a:bodyPr/>
          <a:lstStyle/>
          <a:p>
            <a:r>
              <a:rPr dirty="0"/>
              <a:t>Recommendations based on the literature</a:t>
            </a:r>
            <a:r>
              <a:rPr lang="nl-BE" dirty="0"/>
              <a:t>   </a:t>
            </a:r>
            <a:br>
              <a:rPr lang="nl-BE" dirty="0"/>
            </a:br>
            <a:r>
              <a:rPr lang="nl-BE" sz="1800" dirty="0"/>
              <a:t>(</a:t>
            </a:r>
            <a:r>
              <a:rPr lang="nl-BE" sz="1800" dirty="0" err="1"/>
              <a:t>Rinaldi</a:t>
            </a:r>
            <a:r>
              <a:rPr lang="nl-BE" sz="1800" dirty="0"/>
              <a:t>, 2025)</a:t>
            </a:r>
            <a:endParaRPr dirty="0"/>
          </a:p>
        </p:txBody>
      </p:sp>
      <p:sp>
        <p:nvSpPr>
          <p:cNvPr id="5" name="Espace réservé du contenu 2">
            <a:extLst>
              <a:ext uri="{FF2B5EF4-FFF2-40B4-BE49-F238E27FC236}">
                <a16:creationId xmlns:a16="http://schemas.microsoft.com/office/drawing/2014/main" id="{D966D053-0D8F-1054-CBC5-B1F1D0479018}"/>
              </a:ext>
            </a:extLst>
          </p:cNvPr>
          <p:cNvSpPr txBox="1">
            <a:spLocks/>
          </p:cNvSpPr>
          <p:nvPr/>
        </p:nvSpPr>
        <p:spPr>
          <a:xfrm>
            <a:off x="6372225" y="1535113"/>
            <a:ext cx="4619625" cy="4565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a:p>
        </p:txBody>
      </p:sp>
      <p:sp>
        <p:nvSpPr>
          <p:cNvPr id="4" name="Rectangle 1">
            <a:extLst>
              <a:ext uri="{FF2B5EF4-FFF2-40B4-BE49-F238E27FC236}">
                <a16:creationId xmlns:a16="http://schemas.microsoft.com/office/drawing/2014/main" id="{3B4FCDD2-344C-D95F-3595-6749D2CC0C5E}"/>
              </a:ext>
            </a:extLst>
          </p:cNvPr>
          <p:cNvSpPr>
            <a:spLocks noGrp="1" noChangeArrowheads="1"/>
          </p:cNvSpPr>
          <p:nvPr>
            <p:ph idx="1"/>
          </p:nvPr>
        </p:nvSpPr>
        <p:spPr bwMode="auto">
          <a:xfrm>
            <a:off x="533400" y="1987025"/>
            <a:ext cx="11658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18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a:ln>
                  <a:noFill/>
                </a:ln>
                <a:solidFill>
                  <a:schemeClr val="tx1"/>
                </a:solidFill>
                <a:effectLst/>
                <a:latin typeface="Arial" panose="020B0604020202020204" pitchFamily="34" charset="0"/>
              </a:rPr>
              <a:t>Family </a:t>
            </a:r>
            <a:r>
              <a:rPr kumimoji="0" lang="nl-BE" altLang="nl-BE" sz="2000" b="1" i="0" u="none" strike="noStrike" cap="none" normalizeH="0" baseline="0" dirty="0" err="1">
                <a:ln>
                  <a:noFill/>
                </a:ln>
                <a:solidFill>
                  <a:schemeClr val="tx1"/>
                </a:solidFill>
                <a:effectLst/>
                <a:latin typeface="Arial" panose="020B0604020202020204" pitchFamily="34" charset="0"/>
              </a:rPr>
              <a:t>involvement</a:t>
            </a:r>
            <a:r>
              <a:rPr kumimoji="0" lang="nl-BE" altLang="nl-BE" sz="2000" b="1" i="0" u="none" strike="noStrike" cap="none" normalizeH="0" baseline="0" dirty="0">
                <a:ln>
                  <a:noFill/>
                </a:ln>
                <a:solidFill>
                  <a:schemeClr val="tx1"/>
                </a:solidFill>
                <a:effectLst/>
                <a:latin typeface="Arial" panose="020B0604020202020204" pitchFamily="34" charset="0"/>
              </a:rPr>
              <a:t>:</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Psychoeducational</a:t>
            </a:r>
            <a:r>
              <a:rPr kumimoji="0" lang="nl-BE" altLang="nl-BE" sz="2000" b="0" i="0" u="none" strike="noStrike" cap="none" normalizeH="0" baseline="0" dirty="0">
                <a:ln>
                  <a:noFill/>
                </a:ln>
                <a:solidFill>
                  <a:schemeClr val="tx1"/>
                </a:solidFill>
                <a:effectLst/>
                <a:latin typeface="Arial" panose="020B0604020202020204" pitchFamily="34" charset="0"/>
              </a:rPr>
              <a:t> and </a:t>
            </a:r>
            <a:r>
              <a:rPr kumimoji="0" lang="nl-BE" altLang="nl-BE" sz="2000" b="0" i="0" u="none" strike="noStrike" cap="none" normalizeH="0" baseline="0" dirty="0" err="1">
                <a:ln>
                  <a:noFill/>
                </a:ln>
                <a:solidFill>
                  <a:schemeClr val="tx1"/>
                </a:solidFill>
                <a:effectLst/>
                <a:latin typeface="Arial" panose="020B0604020202020204" pitchFamily="34" charset="0"/>
              </a:rPr>
              <a:t>emotional</a:t>
            </a:r>
            <a:r>
              <a:rPr kumimoji="0" lang="nl-BE" altLang="nl-BE" sz="2000" b="0" i="0" u="none" strike="noStrike" cap="none" normalizeH="0" baseline="0" dirty="0">
                <a:ln>
                  <a:noFill/>
                </a:ln>
                <a:solidFill>
                  <a:schemeClr val="tx1"/>
                </a:solidFill>
                <a:effectLst/>
                <a:latin typeface="Arial" panose="020B0604020202020204" pitchFamily="34" charset="0"/>
              </a:rPr>
              <a:t> support, </a:t>
            </a:r>
            <a:r>
              <a:rPr kumimoji="0" lang="nl-BE" altLang="nl-BE" sz="2000" b="0" i="0" u="none" strike="noStrike" cap="none" normalizeH="0" baseline="0" dirty="0" err="1">
                <a:ln>
                  <a:noFill/>
                </a:ln>
                <a:solidFill>
                  <a:schemeClr val="tx1"/>
                </a:solidFill>
                <a:effectLst/>
                <a:latin typeface="Arial" panose="020B0604020202020204" pitchFamily="34" charset="0"/>
              </a:rPr>
              <a:t>recognition</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their</a:t>
            </a:r>
            <a:r>
              <a:rPr kumimoji="0" lang="nl-BE" altLang="nl-BE" sz="2000" b="0" i="0" u="none" strike="noStrike" cap="none" normalizeH="0" baseline="0" dirty="0">
                <a:ln>
                  <a:noFill/>
                </a:ln>
                <a:solidFill>
                  <a:schemeClr val="tx1"/>
                </a:solidFill>
                <a:effectLst/>
                <a:latin typeface="Arial" panose="020B0604020202020204" pitchFamily="34" charset="0"/>
              </a:rPr>
              <a:t> expertise, access to information, </a:t>
            </a:r>
            <a:r>
              <a:rPr kumimoji="0" lang="nl-BE" altLang="nl-BE" sz="2000" b="0" i="0" u="none" strike="noStrike" cap="none" normalizeH="0" baseline="0" dirty="0" err="1">
                <a:ln>
                  <a:noFill/>
                </a:ln>
                <a:solidFill>
                  <a:schemeClr val="tx1"/>
                </a:solidFill>
                <a:effectLst/>
                <a:latin typeface="Arial" panose="020B0604020202020204" pitchFamily="34" charset="0"/>
              </a:rPr>
              <a:t>combating</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isolation</a:t>
            </a:r>
            <a:r>
              <a:rPr kumimoji="0" lang="nl-BE" altLang="nl-BE" sz="2000" b="0" i="0" u="none" strike="noStrike" cap="none" normalizeH="0" baseline="0" dirty="0">
                <a:ln>
                  <a:noFill/>
                </a:ln>
                <a:solidFill>
                  <a:schemeClr val="tx1"/>
                </a:solidFill>
                <a:effectLst/>
                <a:latin typeface="Arial" panose="020B0604020202020204" pitchFamily="34" charset="0"/>
              </a:rPr>
              <a:t> and stigma, development of </a:t>
            </a:r>
            <a:r>
              <a:rPr kumimoji="0" lang="nl-BE" altLang="nl-BE" sz="2000" b="0" i="0" u="none" strike="noStrike" cap="none" normalizeH="0" baseline="0" dirty="0" err="1">
                <a:ln>
                  <a:noFill/>
                </a:ln>
                <a:solidFill>
                  <a:schemeClr val="tx1"/>
                </a:solidFill>
                <a:effectLst/>
                <a:latin typeface="Arial" panose="020B0604020202020204" pitchFamily="34" charset="0"/>
              </a:rPr>
              <a:t>respite</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solutions</a:t>
            </a:r>
            <a:r>
              <a:rPr kumimoji="0" lang="nl-BE" altLang="nl-BE"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nl-BE" altLang="nl-B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err="1">
                <a:ln>
                  <a:noFill/>
                </a:ln>
                <a:solidFill>
                  <a:schemeClr val="tx1"/>
                </a:solidFill>
                <a:effectLst/>
                <a:latin typeface="Arial" panose="020B0604020202020204" pitchFamily="34" charset="0"/>
              </a:rPr>
              <a:t>Reduction</a:t>
            </a:r>
            <a:r>
              <a:rPr kumimoji="0" lang="nl-BE" altLang="nl-BE" sz="2000" b="1" i="0" u="none" strike="noStrike" cap="none" normalizeH="0" baseline="0" dirty="0">
                <a:ln>
                  <a:noFill/>
                </a:ln>
                <a:solidFill>
                  <a:schemeClr val="tx1"/>
                </a:solidFill>
                <a:effectLst/>
                <a:latin typeface="Arial" panose="020B0604020202020204" pitchFamily="34" charset="0"/>
              </a:rPr>
              <a:t> of </a:t>
            </a:r>
            <a:r>
              <a:rPr kumimoji="0" lang="nl-BE" altLang="nl-BE" sz="2000" b="1" i="0" u="none" strike="noStrike" cap="none" normalizeH="0" baseline="0" dirty="0" err="1">
                <a:ln>
                  <a:noFill/>
                </a:ln>
                <a:solidFill>
                  <a:schemeClr val="tx1"/>
                </a:solidFill>
                <a:effectLst/>
                <a:latin typeface="Arial" panose="020B0604020202020204" pitchFamily="34" charset="0"/>
              </a:rPr>
              <a:t>structural</a:t>
            </a:r>
            <a:r>
              <a:rPr kumimoji="0" lang="nl-BE" altLang="nl-BE" sz="2000" b="1" i="0" u="none" strike="noStrike" cap="none" normalizeH="0" baseline="0" dirty="0">
                <a:ln>
                  <a:noFill/>
                </a:ln>
                <a:solidFill>
                  <a:schemeClr val="tx1"/>
                </a:solidFill>
                <a:effectLst/>
                <a:latin typeface="Arial" panose="020B0604020202020204" pitchFamily="34" charset="0"/>
              </a:rPr>
              <a:t> and </a:t>
            </a:r>
            <a:r>
              <a:rPr kumimoji="0" lang="nl-BE" altLang="nl-BE" sz="2000" b="1" i="0" u="none" strike="noStrike" cap="none" normalizeH="0" baseline="0" dirty="0" err="1">
                <a:ln>
                  <a:noFill/>
                </a:ln>
                <a:solidFill>
                  <a:schemeClr val="tx1"/>
                </a:solidFill>
                <a:effectLst/>
                <a:latin typeface="Arial" panose="020B0604020202020204" pitchFamily="34" charset="0"/>
              </a:rPr>
              <a:t>systemic</a:t>
            </a:r>
            <a:r>
              <a:rPr kumimoji="0" lang="nl-BE" altLang="nl-BE" sz="20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err="1">
                <a:ln>
                  <a:noFill/>
                </a:ln>
                <a:solidFill>
                  <a:schemeClr val="tx1"/>
                </a:solidFill>
                <a:effectLst/>
                <a:latin typeface="Arial" panose="020B0604020202020204" pitchFamily="34" charset="0"/>
              </a:rPr>
              <a:t>barriers</a:t>
            </a:r>
            <a:r>
              <a:rPr kumimoji="0" lang="nl-BE" altLang="nl-BE" sz="2000" b="1" i="0" u="none" strike="noStrike" cap="none" normalizeH="0" baseline="0" dirty="0">
                <a:ln>
                  <a:noFill/>
                </a:ln>
                <a:solidFill>
                  <a:schemeClr val="tx1"/>
                </a:solidFill>
                <a:effectLst/>
                <a:latin typeface="Arial" panose="020B0604020202020204" pitchFamily="34" charset="0"/>
              </a:rPr>
              <a:t>:</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Addressing</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fears</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social</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judgment</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delays</a:t>
            </a:r>
            <a:r>
              <a:rPr kumimoji="0" lang="nl-BE" altLang="nl-BE" sz="2000" b="0" i="0" u="none" strike="noStrike" cap="none" normalizeH="0" baseline="0" dirty="0">
                <a:ln>
                  <a:noFill/>
                </a:ln>
                <a:solidFill>
                  <a:schemeClr val="tx1"/>
                </a:solidFill>
                <a:effectLst/>
                <a:latin typeface="Arial" panose="020B0604020202020204" pitchFamily="34" charset="0"/>
              </a:rPr>
              <a:t> in </a:t>
            </a:r>
            <a:r>
              <a:rPr kumimoji="0" lang="nl-BE" altLang="nl-BE" sz="2000" b="0" i="0" u="none" strike="noStrike" cap="none" normalizeH="0" baseline="0" dirty="0" err="1">
                <a:ln>
                  <a:noFill/>
                </a:ln>
                <a:solidFill>
                  <a:schemeClr val="tx1"/>
                </a:solidFill>
                <a:effectLst/>
                <a:latin typeface="Arial" panose="020B0604020202020204" pitchFamily="34" charset="0"/>
              </a:rPr>
              <a:t>seeking</a:t>
            </a:r>
            <a:r>
              <a:rPr kumimoji="0" lang="nl-BE" altLang="nl-BE" sz="2000" b="0" i="0" u="none" strike="noStrike" cap="none" normalizeH="0" baseline="0" dirty="0">
                <a:ln>
                  <a:noFill/>
                </a:ln>
                <a:solidFill>
                  <a:schemeClr val="tx1"/>
                </a:solidFill>
                <a:effectLst/>
                <a:latin typeface="Arial" panose="020B0604020202020204" pitchFamily="34" charset="0"/>
              </a:rPr>
              <a:t> help, </a:t>
            </a:r>
            <a:r>
              <a:rPr kumimoji="0" lang="nl-BE" altLang="nl-BE" sz="2000" b="0" i="0" u="none" strike="noStrike" cap="none" normalizeH="0" baseline="0" dirty="0" err="1">
                <a:ln>
                  <a:noFill/>
                </a:ln>
                <a:solidFill>
                  <a:schemeClr val="tx1"/>
                </a:solidFill>
                <a:effectLst/>
                <a:latin typeface="Arial" panose="020B0604020202020204" pitchFamily="34" charset="0"/>
              </a:rPr>
              <a:t>effects</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disclosure</a:t>
            </a:r>
            <a:r>
              <a:rPr kumimoji="0" lang="nl-BE" altLang="nl-BE" sz="2000" b="0" i="0" u="none" strike="noStrike" cap="none" normalizeH="0" baseline="0" dirty="0">
                <a:ln>
                  <a:noFill/>
                </a:ln>
                <a:solidFill>
                  <a:schemeClr val="tx1"/>
                </a:solidFill>
                <a:effectLst/>
                <a:latin typeface="Arial" panose="020B0604020202020204" pitchFamily="34" charset="0"/>
              </a:rPr>
              <a:t> and </a:t>
            </a:r>
            <a:r>
              <a:rPr kumimoji="0" lang="nl-BE" altLang="nl-BE" sz="2000" b="0" i="0" u="none" strike="noStrike" cap="none" normalizeH="0" baseline="0" dirty="0" err="1">
                <a:ln>
                  <a:noFill/>
                </a:ln>
                <a:solidFill>
                  <a:schemeClr val="tx1"/>
                </a:solidFill>
                <a:effectLst/>
                <a:latin typeface="Arial" panose="020B0604020202020204" pitchFamily="34" charset="0"/>
              </a:rPr>
              <a:t>medicalization</a:t>
            </a:r>
            <a:r>
              <a:rPr kumimoji="0" lang="nl-BE" altLang="nl-BE" sz="2000" b="0" i="0" u="none" strike="noStrike" cap="none" normalizeH="0" baseline="0" dirty="0">
                <a:ln>
                  <a:noFill/>
                </a:ln>
                <a:solidFill>
                  <a:schemeClr val="tx1"/>
                </a:solidFill>
                <a:effectLst/>
                <a:latin typeface="Arial" panose="020B0604020202020204" pitchFamily="34" charset="0"/>
              </a:rPr>
              <a:t>, awareness of </a:t>
            </a:r>
            <a:r>
              <a:rPr kumimoji="0" lang="nl-BE" altLang="nl-BE" sz="2000" b="0" i="0" u="none" strike="noStrike" cap="none" normalizeH="0" baseline="0" dirty="0" err="1">
                <a:ln>
                  <a:noFill/>
                </a:ln>
                <a:solidFill>
                  <a:schemeClr val="tx1"/>
                </a:solidFill>
                <a:effectLst/>
                <a:latin typeface="Arial" panose="020B0604020202020204" pitchFamily="34" charset="0"/>
              </a:rPr>
              <a:t>systemic</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discrimination</a:t>
            </a:r>
            <a:r>
              <a:rPr kumimoji="0" lang="nl-BE" altLang="nl-BE"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l-BE" altLang="nl-B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err="1">
                <a:ln>
                  <a:noFill/>
                </a:ln>
                <a:solidFill>
                  <a:schemeClr val="tx1"/>
                </a:solidFill>
                <a:effectLst/>
                <a:latin typeface="Arial" panose="020B0604020202020204" pitchFamily="34" charset="0"/>
              </a:rPr>
              <a:t>Recognition</a:t>
            </a:r>
            <a:r>
              <a:rPr kumimoji="0" lang="nl-BE" altLang="nl-BE" sz="2000" b="1" i="0" u="none" strike="noStrike" cap="none" normalizeH="0" baseline="0" dirty="0">
                <a:ln>
                  <a:noFill/>
                </a:ln>
                <a:solidFill>
                  <a:schemeClr val="tx1"/>
                </a:solidFill>
                <a:effectLst/>
                <a:latin typeface="Arial" panose="020B0604020202020204" pitchFamily="34" charset="0"/>
              </a:rPr>
              <a:t> of </a:t>
            </a:r>
            <a:r>
              <a:rPr kumimoji="0" lang="nl-BE" altLang="nl-BE" sz="2000" b="1" i="0" u="none" strike="noStrike" cap="none" normalizeH="0" baseline="0" dirty="0" err="1">
                <a:ln>
                  <a:noFill/>
                </a:ln>
                <a:solidFill>
                  <a:schemeClr val="tx1"/>
                </a:solidFill>
                <a:effectLst/>
                <a:latin typeface="Arial" panose="020B0604020202020204" pitchFamily="34" charset="0"/>
              </a:rPr>
              <a:t>lived</a:t>
            </a:r>
            <a:r>
              <a:rPr kumimoji="0" lang="nl-BE" altLang="nl-BE" sz="2000" b="1" i="0" u="none" strike="noStrike" cap="none" normalizeH="0" baseline="0" dirty="0">
                <a:ln>
                  <a:noFill/>
                </a:ln>
                <a:solidFill>
                  <a:schemeClr val="tx1"/>
                </a:solidFill>
                <a:effectLst/>
                <a:latin typeface="Arial" panose="020B0604020202020204" pitchFamily="34" charset="0"/>
              </a:rPr>
              <a:t> </a:t>
            </a:r>
            <a:r>
              <a:rPr kumimoji="0" lang="nl-BE" altLang="nl-BE" sz="2000" b="1" i="0" u="none" strike="noStrike" cap="none" normalizeH="0" baseline="0" dirty="0" err="1">
                <a:ln>
                  <a:noFill/>
                </a:ln>
                <a:solidFill>
                  <a:schemeClr val="tx1"/>
                </a:solidFill>
                <a:effectLst/>
                <a:latin typeface="Arial" panose="020B0604020202020204" pitchFamily="34" charset="0"/>
              </a:rPr>
              <a:t>experience</a:t>
            </a:r>
            <a:r>
              <a:rPr kumimoji="0" lang="nl-BE" altLang="nl-BE" sz="2000" b="1" i="0" u="none" strike="noStrike" cap="none" normalizeH="0" baseline="0" dirty="0">
                <a:ln>
                  <a:noFill/>
                </a:ln>
                <a:solidFill>
                  <a:schemeClr val="tx1"/>
                </a:solidFill>
                <a:effectLst/>
                <a:latin typeface="Arial" panose="020B0604020202020204" pitchFamily="34" charset="0"/>
              </a:rPr>
              <a:t> and </a:t>
            </a:r>
            <a:r>
              <a:rPr kumimoji="0" lang="nl-BE" altLang="nl-BE" sz="2000" b="1" i="0" u="none" strike="noStrike" cap="none" normalizeH="0" baseline="0" dirty="0" err="1">
                <a:ln>
                  <a:noFill/>
                </a:ln>
                <a:solidFill>
                  <a:schemeClr val="tx1"/>
                </a:solidFill>
                <a:effectLst/>
                <a:latin typeface="Arial" panose="020B0604020202020204" pitchFamily="34" charset="0"/>
              </a:rPr>
              <a:t>experiential</a:t>
            </a:r>
            <a:r>
              <a:rPr kumimoji="0" lang="nl-BE" altLang="nl-BE" sz="2000" b="1" i="0" u="none" strike="noStrike" cap="none" normalizeH="0" baseline="0" dirty="0">
                <a:ln>
                  <a:noFill/>
                </a:ln>
                <a:solidFill>
                  <a:schemeClr val="tx1"/>
                </a:solidFill>
                <a:effectLst/>
                <a:latin typeface="Arial" panose="020B0604020202020204" pitchFamily="34" charset="0"/>
              </a:rPr>
              <a:t> expertise:</a:t>
            </a:r>
            <a:r>
              <a:rPr kumimoji="0" lang="nl-BE" altLang="nl-BE" sz="2000" b="0" i="0" u="none" strike="noStrike" cap="none" normalizeH="0" baseline="0" dirty="0">
                <a:ln>
                  <a:noFill/>
                </a:ln>
                <a:solidFill>
                  <a:schemeClr val="tx1"/>
                </a:solidFill>
                <a:effectLst/>
                <a:latin typeface="Arial" panose="020B0604020202020204" pitchFamily="34" charset="0"/>
              </a:rPr>
              <a:t> Peer </a:t>
            </a:r>
            <a:r>
              <a:rPr kumimoji="0" lang="nl-BE" altLang="nl-BE" sz="2000" b="0" i="0" u="none" strike="noStrike" cap="none" normalizeH="0" baseline="0" dirty="0" err="1">
                <a:ln>
                  <a:noFill/>
                </a:ln>
                <a:solidFill>
                  <a:schemeClr val="tx1"/>
                </a:solidFill>
                <a:effectLst/>
                <a:latin typeface="Arial" panose="020B0604020202020204" pitchFamily="34" charset="0"/>
              </a:rPr>
              <a:t>participation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mentoring</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sharing</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meaningful</a:t>
            </a:r>
            <a:r>
              <a:rPr kumimoji="0" lang="nl-BE" altLang="nl-BE" sz="2000" b="0" i="0" u="none" strike="noStrike" cap="none" normalizeH="0" baseline="0" dirty="0">
                <a:ln>
                  <a:noFill/>
                </a:ln>
                <a:solidFill>
                  <a:schemeClr val="tx1"/>
                </a:solidFill>
                <a:effectLst/>
                <a:latin typeface="Arial" panose="020B0604020202020204" pitchFamily="34" charset="0"/>
              </a:rPr>
              <a:t> information, </a:t>
            </a:r>
            <a:r>
              <a:rPr kumimoji="0" lang="nl-BE" altLang="nl-BE" sz="2000" b="0" i="0" u="none" strike="noStrike" cap="none" normalizeH="0" baseline="0" dirty="0" err="1">
                <a:ln>
                  <a:noFill/>
                </a:ln>
                <a:solidFill>
                  <a:schemeClr val="tx1"/>
                </a:solidFill>
                <a:effectLst/>
                <a:latin typeface="Arial" panose="020B0604020202020204" pitchFamily="34" charset="0"/>
              </a:rPr>
              <a:t>egalitarian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relationships</a:t>
            </a:r>
            <a:r>
              <a:rPr kumimoji="0" lang="nl-BE" altLang="nl-BE" sz="2000" b="0" i="0" u="none" strike="noStrike" cap="none" normalizeH="0" baseline="0" dirty="0">
                <a:ln>
                  <a:noFill/>
                </a:ln>
                <a:solidFill>
                  <a:schemeClr val="tx1"/>
                </a:solidFill>
                <a:effectLst/>
                <a:latin typeface="Arial" panose="020B0604020202020204" pitchFamily="34" charset="0"/>
              </a:rPr>
              <a:t>, attention to </a:t>
            </a:r>
            <a:r>
              <a:rPr kumimoji="0" lang="nl-BE" altLang="nl-BE" sz="2000" b="0" i="0" u="none" strike="noStrike" cap="none" normalizeH="0" baseline="0" dirty="0" err="1">
                <a:ln>
                  <a:noFill/>
                </a:ln>
                <a:solidFill>
                  <a:schemeClr val="tx1"/>
                </a:solidFill>
                <a:effectLst/>
                <a:latin typeface="Arial" panose="020B0604020202020204" pitchFamily="34" charset="0"/>
              </a:rPr>
              <a:t>hierarchical</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dynamics</a:t>
            </a:r>
            <a:r>
              <a:rPr kumimoji="0" lang="nl-BE" altLang="nl-BE" sz="2000" b="0" i="0" u="none" strike="noStrike" cap="none" normalizeH="0" baseline="0" dirty="0">
                <a:ln>
                  <a:noFill/>
                </a:ln>
                <a:solidFill>
                  <a:schemeClr val="tx1"/>
                </a:solidFill>
                <a:effectLst/>
                <a:latin typeface="Arial" panose="020B0604020202020204" pitchFamily="34" charset="0"/>
              </a:rPr>
              <a:t> and </a:t>
            </a:r>
            <a:r>
              <a:rPr kumimoji="0" lang="nl-BE" altLang="nl-BE" sz="2000" b="0" i="0" u="none" strike="noStrike" cap="none" normalizeH="0" baseline="0" dirty="0" err="1">
                <a:ln>
                  <a:noFill/>
                </a:ln>
                <a:solidFill>
                  <a:schemeClr val="tx1"/>
                </a:solidFill>
                <a:effectLst/>
                <a:latin typeface="Arial" panose="020B0604020202020204" pitchFamily="34" charset="0"/>
              </a:rPr>
              <a:t>subjectivity</a:t>
            </a:r>
            <a:r>
              <a:rPr kumimoji="0" lang="nl-BE" altLang="nl-BE" sz="2000" b="0" i="0" u="none" strike="noStrike" cap="none" normalizeH="0" baseline="0" dirty="0">
                <a:ln>
                  <a:noFill/>
                </a:ln>
                <a:solidFill>
                  <a:schemeClr val="tx1"/>
                </a:solidFill>
                <a:effectLst/>
                <a:latin typeface="Arial" panose="020B0604020202020204" pitchFamily="34" charset="0"/>
              </a:rPr>
              <a:t> of </a:t>
            </a:r>
            <a:r>
              <a:rPr kumimoji="0" lang="nl-BE" altLang="nl-BE" sz="2000" b="0" i="0" u="none" strike="noStrike" cap="none" normalizeH="0" baseline="0" dirty="0" err="1">
                <a:ln>
                  <a:noFill/>
                </a:ln>
                <a:solidFill>
                  <a:schemeClr val="tx1"/>
                </a:solidFill>
                <a:effectLst/>
                <a:latin typeface="Arial" panose="020B0604020202020204" pitchFamily="34" charset="0"/>
              </a:rPr>
              <a:t>trajectories</a:t>
            </a:r>
            <a:r>
              <a:rPr kumimoji="0" lang="nl-BE" altLang="nl-BE"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nl-BE" altLang="nl-B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2000" b="1" i="0" u="none" strike="noStrike" cap="none" normalizeH="0" baseline="0" dirty="0">
                <a:ln>
                  <a:noFill/>
                </a:ln>
                <a:solidFill>
                  <a:schemeClr val="tx1"/>
                </a:solidFill>
                <a:effectLst/>
                <a:latin typeface="Arial" panose="020B0604020202020204" pitchFamily="34" charset="0"/>
              </a:rPr>
              <a:t> Trauma-</a:t>
            </a:r>
            <a:r>
              <a:rPr kumimoji="0" lang="nl-BE" altLang="nl-BE" sz="2000" b="1" i="0" u="none" strike="noStrike" cap="none" normalizeH="0" baseline="0" dirty="0" err="1">
                <a:ln>
                  <a:noFill/>
                </a:ln>
                <a:solidFill>
                  <a:schemeClr val="tx1"/>
                </a:solidFill>
                <a:effectLst/>
                <a:latin typeface="Arial" panose="020B0604020202020204" pitchFamily="34" charset="0"/>
              </a:rPr>
              <a:t>sensitive</a:t>
            </a:r>
            <a:r>
              <a:rPr kumimoji="0" lang="nl-BE" altLang="nl-BE" sz="2000" b="1" i="0" u="none" strike="noStrike" cap="none" normalizeH="0" baseline="0" dirty="0">
                <a:ln>
                  <a:noFill/>
                </a:ln>
                <a:solidFill>
                  <a:schemeClr val="tx1"/>
                </a:solidFill>
                <a:effectLst/>
                <a:latin typeface="Arial" panose="020B0604020202020204" pitchFamily="34" charset="0"/>
              </a:rPr>
              <a:t> approach:</a:t>
            </a:r>
            <a:r>
              <a:rPr kumimoji="0" lang="nl-BE" altLang="nl-BE" sz="2000" b="0" i="0" u="none" strike="noStrike" cap="none" normalizeH="0" baseline="0" dirty="0">
                <a:ln>
                  <a:noFill/>
                </a:ln>
                <a:solidFill>
                  <a:schemeClr val="tx1"/>
                </a:solidFill>
                <a:effectLst/>
                <a:latin typeface="Arial" panose="020B0604020202020204" pitchFamily="34" charset="0"/>
              </a:rPr>
              <a:t> Understanding </a:t>
            </a:r>
            <a:r>
              <a:rPr kumimoji="0" lang="nl-BE" altLang="nl-BE" sz="2000" b="0" i="0" u="none" strike="noStrike" cap="none" normalizeH="0" baseline="0" dirty="0" err="1">
                <a:ln>
                  <a:noFill/>
                </a:ln>
                <a:solidFill>
                  <a:schemeClr val="tx1"/>
                </a:solidFill>
                <a:effectLst/>
                <a:latin typeface="Arial" panose="020B0604020202020204" pitchFamily="34" charset="0"/>
              </a:rPr>
              <a:t>emotional</a:t>
            </a:r>
            <a:r>
              <a:rPr kumimoji="0" lang="nl-BE" altLang="nl-BE" sz="2000" b="0" i="0" u="none" strike="noStrike" cap="none" normalizeH="0" baseline="0" dirty="0">
                <a:ln>
                  <a:noFill/>
                </a:ln>
                <a:solidFill>
                  <a:schemeClr val="tx1"/>
                </a:solidFill>
                <a:effectLst/>
                <a:latin typeface="Arial" panose="020B0604020202020204" pitchFamily="34" charset="0"/>
              </a:rPr>
              <a:t> development and attachment, stress </a:t>
            </a:r>
            <a:r>
              <a:rPr kumimoji="0" lang="nl-BE" altLang="nl-BE" sz="2000" b="0" i="0" u="none" strike="noStrike" cap="none" normalizeH="0" baseline="0" dirty="0" err="1">
                <a:ln>
                  <a:noFill/>
                </a:ln>
                <a:solidFill>
                  <a:schemeClr val="tx1"/>
                </a:solidFill>
                <a:effectLst/>
                <a:latin typeface="Arial" panose="020B0604020202020204" pitchFamily="34" charset="0"/>
              </a:rPr>
              <a:t>regulation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structured</a:t>
            </a:r>
            <a:r>
              <a:rPr kumimoji="0" lang="nl-BE" altLang="nl-BE" sz="2000" b="0" i="0" u="none" strike="noStrike" cap="none" normalizeH="0" baseline="0" dirty="0">
                <a:ln>
                  <a:noFill/>
                </a:ln>
                <a:solidFill>
                  <a:schemeClr val="tx1"/>
                </a:solidFill>
                <a:effectLst/>
                <a:latin typeface="Arial" panose="020B0604020202020204" pitchFamily="34" charset="0"/>
              </a:rPr>
              <a:t> and safe environment, prevention of </a:t>
            </a:r>
            <a:r>
              <a:rPr kumimoji="0" lang="nl-BE" altLang="nl-BE" sz="2000" b="0" i="0" u="none" strike="noStrike" cap="none" normalizeH="0" baseline="0" dirty="0" err="1">
                <a:ln>
                  <a:noFill/>
                </a:ln>
                <a:solidFill>
                  <a:schemeClr val="tx1"/>
                </a:solidFill>
                <a:effectLst/>
                <a:latin typeface="Arial" panose="020B0604020202020204" pitchFamily="34" charset="0"/>
              </a:rPr>
              <a:t>retraumatization</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relational</a:t>
            </a:r>
            <a:r>
              <a:rPr kumimoji="0" lang="nl-BE" altLang="nl-BE" sz="2000" b="0" i="0" u="none" strike="noStrike" cap="none" normalizeH="0" baseline="0" dirty="0">
                <a:ln>
                  <a:noFill/>
                </a:ln>
                <a:solidFill>
                  <a:schemeClr val="tx1"/>
                </a:solidFill>
                <a:effectLst/>
                <a:latin typeface="Arial" panose="020B0604020202020204" pitchFamily="34" charset="0"/>
              </a:rPr>
              <a:t> </a:t>
            </a:r>
            <a:r>
              <a:rPr kumimoji="0" lang="nl-BE" altLang="nl-BE" sz="2000" b="0" i="0" u="none" strike="noStrike" cap="none" normalizeH="0" baseline="0" dirty="0" err="1">
                <a:ln>
                  <a:noFill/>
                </a:ln>
                <a:solidFill>
                  <a:schemeClr val="tx1"/>
                </a:solidFill>
                <a:effectLst/>
                <a:latin typeface="Arial" panose="020B0604020202020204" pitchFamily="34" charset="0"/>
              </a:rPr>
              <a:t>continuity</a:t>
            </a:r>
            <a:r>
              <a:rPr kumimoji="0" lang="nl-BE" altLang="nl-BE" sz="2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8158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7C4A3-3EDE-456A-A10D-235968FE8D1E}"/>
              </a:ext>
            </a:extLst>
          </p:cNvPr>
          <p:cNvSpPr>
            <a:spLocks noGrp="1"/>
          </p:cNvSpPr>
          <p:nvPr>
            <p:ph type="title"/>
          </p:nvPr>
        </p:nvSpPr>
        <p:spPr/>
        <p:txBody>
          <a:bodyPr/>
          <a:lstStyle/>
          <a:p>
            <a:r>
              <a:rPr lang="nl-BE" dirty="0" err="1"/>
              <a:t>Principles</a:t>
            </a:r>
            <a:r>
              <a:rPr lang="nl-BE" dirty="0"/>
              <a:t> of mental health care to complexe </a:t>
            </a:r>
            <a:r>
              <a:rPr lang="nl-BE" dirty="0" err="1"/>
              <a:t>populations</a:t>
            </a:r>
            <a:endParaRPr lang="nl-BE" dirty="0"/>
          </a:p>
        </p:txBody>
      </p:sp>
      <p:sp>
        <p:nvSpPr>
          <p:cNvPr id="4" name="Rectangle 1">
            <a:extLst>
              <a:ext uri="{FF2B5EF4-FFF2-40B4-BE49-F238E27FC236}">
                <a16:creationId xmlns:a16="http://schemas.microsoft.com/office/drawing/2014/main" id="{4F65FA09-0D2D-E359-A038-FCBA0792083B}"/>
              </a:ext>
            </a:extLst>
          </p:cNvPr>
          <p:cNvSpPr>
            <a:spLocks noGrp="1" noChangeArrowheads="1"/>
          </p:cNvSpPr>
          <p:nvPr>
            <p:ph idx="1"/>
          </p:nvPr>
        </p:nvSpPr>
        <p:spPr bwMode="auto">
          <a:xfrm>
            <a:off x="838200" y="2093080"/>
            <a:ext cx="896642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Transversal</a:t>
            </a:r>
            <a:r>
              <a:rPr kumimoji="0" lang="nl-BE" altLang="nl-BE" b="0" i="0" u="none" strike="noStrike" cap="none" normalizeH="0" baseline="0" dirty="0">
                <a:ln>
                  <a:noFill/>
                </a:ln>
                <a:solidFill>
                  <a:schemeClr val="tx1"/>
                </a:solidFill>
                <a:effectLst/>
                <a:latin typeface="Aptos" panose="020B0004020202020204" pitchFamily="34" charset="0"/>
              </a:rPr>
              <a:t> care </a:t>
            </a:r>
            <a:r>
              <a:rPr kumimoji="0" lang="nl-BE" altLang="nl-BE" b="0" i="0" u="none" strike="noStrike" cap="none" normalizeH="0" baseline="0" dirty="0" err="1">
                <a:ln>
                  <a:noFill/>
                </a:ln>
                <a:solidFill>
                  <a:schemeClr val="tx1"/>
                </a:solidFill>
                <a:effectLst/>
                <a:latin typeface="Aptos" panose="020B0004020202020204" pitchFamily="34" charset="0"/>
              </a:rPr>
              <a:t>continuum</a:t>
            </a:r>
            <a:r>
              <a:rPr kumimoji="0" lang="nl-BE" altLang="nl-BE" b="0" i="0" u="none" strike="noStrike" cap="none" normalizeH="0" baseline="0" dirty="0">
                <a:ln>
                  <a:noFill/>
                </a:ln>
                <a:solidFill>
                  <a:schemeClr val="tx1"/>
                </a:solidFill>
                <a:effectLst/>
                <a:latin typeface="Aptos" panose="020B0004020202020204" pitchFamily="34" charset="0"/>
              </a:rPr>
              <a:t> with </a:t>
            </a:r>
            <a:r>
              <a:rPr kumimoji="0" lang="nl-BE" altLang="nl-BE" b="0" i="0" u="none" strike="noStrike" cap="none" normalizeH="0" baseline="0" dirty="0" err="1">
                <a:ln>
                  <a:noFill/>
                </a:ln>
                <a:solidFill>
                  <a:schemeClr val="tx1"/>
                </a:solidFill>
                <a:effectLst/>
                <a:latin typeface="Aptos" panose="020B0004020202020204" pitchFamily="34" charset="0"/>
              </a:rPr>
              <a:t>smooth</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transitions</a:t>
            </a:r>
            <a:r>
              <a:rPr kumimoji="0" lang="nl-BE" altLang="nl-BE" b="0" i="0" u="none" strike="noStrike" cap="none" normalizeH="0" baseline="0" dirty="0">
                <a:ln>
                  <a:noFill/>
                </a:ln>
                <a:solidFill>
                  <a:schemeClr val="tx1"/>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Subsidiarity</a:t>
            </a:r>
            <a:r>
              <a:rPr kumimoji="0" lang="nl-BE" altLang="nl-BE" b="0" i="0" u="none" strike="noStrike" cap="none" normalizeH="0" baseline="0" dirty="0">
                <a:ln>
                  <a:noFill/>
                </a:ln>
                <a:solidFill>
                  <a:schemeClr val="tx1"/>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Inclusive</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where</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possible</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categorical</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where</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necessary</a:t>
            </a:r>
            <a:r>
              <a:rPr kumimoji="0" lang="nl-BE" altLang="nl-BE" b="0" i="0" u="none" strike="noStrike" cap="none" normalizeH="0" baseline="0" dirty="0">
                <a:ln>
                  <a:noFill/>
                </a:ln>
                <a:solidFill>
                  <a:schemeClr val="tx1"/>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Organize</a:t>
            </a:r>
            <a:r>
              <a:rPr kumimoji="0" lang="nl-BE" altLang="nl-BE" b="0" i="0" u="none" strike="noStrike" cap="none" normalizeH="0" baseline="0" dirty="0">
                <a:ln>
                  <a:noFill/>
                </a:ln>
                <a:solidFill>
                  <a:schemeClr val="tx1"/>
                </a:solidFill>
                <a:effectLst/>
                <a:latin typeface="Aptos" panose="020B0004020202020204" pitchFamily="34" charset="0"/>
              </a:rPr>
              <a:t> care in </a:t>
            </a:r>
            <a:r>
              <a:rPr kumimoji="0" lang="nl-BE" altLang="nl-BE" b="0" i="0" u="none" strike="noStrike" cap="none" normalizeH="0" baseline="0" dirty="0" err="1">
                <a:ln>
                  <a:noFill/>
                </a:ln>
                <a:solidFill>
                  <a:schemeClr val="tx1"/>
                </a:solidFill>
                <a:effectLst/>
                <a:latin typeface="Aptos" panose="020B0004020202020204" pitchFamily="34" charset="0"/>
              </a:rPr>
              <a:t>the</a:t>
            </a:r>
            <a:r>
              <a:rPr kumimoji="0" lang="nl-BE" altLang="nl-BE" b="0" i="0" u="none" strike="noStrike" cap="none" normalizeH="0" baseline="0" dirty="0">
                <a:ln>
                  <a:noFill/>
                </a:ln>
                <a:solidFill>
                  <a:schemeClr val="tx1"/>
                </a:solidFill>
                <a:effectLst/>
                <a:latin typeface="Aptos" panose="020B0004020202020204" pitchFamily="34" charset="0"/>
              </a:rPr>
              <a:t> living environment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Always </a:t>
            </a:r>
            <a:r>
              <a:rPr kumimoji="0" lang="nl-BE" altLang="nl-BE" b="0" i="0" u="none" strike="noStrike" cap="none" normalizeH="0" baseline="0" dirty="0" err="1">
                <a:ln>
                  <a:noFill/>
                </a:ln>
                <a:solidFill>
                  <a:schemeClr val="tx1"/>
                </a:solidFill>
                <a:effectLst/>
                <a:latin typeface="Aptos" panose="020B0004020202020204" pitchFamily="34" charset="0"/>
              </a:rPr>
              <a:t>work</a:t>
            </a:r>
            <a:r>
              <a:rPr kumimoji="0" lang="nl-BE" altLang="nl-BE" b="0" i="0" u="none" strike="noStrike" cap="none" normalizeH="0" baseline="0" dirty="0">
                <a:ln>
                  <a:noFill/>
                </a:ln>
                <a:solidFill>
                  <a:schemeClr val="tx1"/>
                </a:solidFill>
                <a:effectLst/>
                <a:latin typeface="Aptos" panose="020B0004020202020204" pitchFamily="34" charset="0"/>
              </a:rPr>
              <a:t> with </a:t>
            </a:r>
            <a:r>
              <a:rPr kumimoji="0" lang="nl-BE" altLang="nl-BE" b="0" i="0" u="none" strike="noStrike" cap="none" normalizeH="0" baseline="0" dirty="0" err="1">
                <a:ln>
                  <a:noFill/>
                </a:ln>
                <a:solidFill>
                  <a:schemeClr val="tx1"/>
                </a:solidFill>
                <a:effectLst/>
                <a:latin typeface="Aptos" panose="020B0004020202020204" pitchFamily="34" charset="0"/>
              </a:rPr>
              <a:t>the</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triad</a:t>
            </a:r>
            <a:r>
              <a:rPr kumimoji="0" lang="nl-BE" altLang="nl-BE" b="0" i="0" u="none" strike="noStrike" cap="none" normalizeH="0" baseline="0" dirty="0">
                <a:ln>
                  <a:noFill/>
                </a:ln>
                <a:solidFill>
                  <a:schemeClr val="tx1"/>
                </a:solidFill>
                <a:effectLst/>
                <a:latin typeface="Aptos" panose="020B0004020202020204" pitchFamily="34" charset="0"/>
              </a:rPr>
              <a:t>, in a system approach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Co-</a:t>
            </a:r>
            <a:r>
              <a:rPr kumimoji="0" lang="nl-BE" altLang="nl-BE" b="0" i="0" u="none" strike="noStrike" cap="none" normalizeH="0" baseline="0" dirty="0" err="1">
                <a:ln>
                  <a:noFill/>
                </a:ln>
                <a:solidFill>
                  <a:schemeClr val="tx1"/>
                </a:solidFill>
                <a:effectLst/>
                <a:latin typeface="Aptos" panose="020B0004020202020204" pitchFamily="34" charset="0"/>
              </a:rPr>
              <a:t>production</a:t>
            </a:r>
            <a:r>
              <a:rPr kumimoji="0" lang="nl-BE" altLang="nl-BE" b="0" i="0" u="none" strike="noStrike" cap="none" normalizeH="0" baseline="0" dirty="0">
                <a:ln>
                  <a:noFill/>
                </a:ln>
                <a:solidFill>
                  <a:schemeClr val="tx1"/>
                </a:solidFill>
                <a:effectLst/>
                <a:latin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Adaptation of </a:t>
            </a:r>
            <a:r>
              <a:rPr kumimoji="0" lang="nl-BE" altLang="nl-BE" b="0" i="0" u="none" strike="noStrike" cap="none" normalizeH="0" baseline="0" dirty="0" err="1">
                <a:ln>
                  <a:noFill/>
                </a:ln>
                <a:solidFill>
                  <a:schemeClr val="tx1"/>
                </a:solidFill>
                <a:effectLst/>
                <a:latin typeface="Aptos" panose="020B0004020202020204" pitchFamily="34" charset="0"/>
              </a:rPr>
              <a:t>classical</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therapeutic</a:t>
            </a:r>
            <a:r>
              <a:rPr kumimoji="0" lang="nl-BE" altLang="nl-BE" b="0" i="0" u="none" strike="noStrike" cap="none" normalizeH="0" baseline="0" dirty="0">
                <a:ln>
                  <a:noFill/>
                </a:ln>
                <a:solidFill>
                  <a:schemeClr val="tx1"/>
                </a:solidFill>
                <a:effectLst/>
                <a:latin typeface="Aptos" panose="020B0004020202020204" pitchFamily="34" charset="0"/>
              </a:rPr>
              <a:t> </a:t>
            </a:r>
            <a:r>
              <a:rPr kumimoji="0" lang="nl-BE" altLang="nl-BE" b="0" i="0" u="none" strike="noStrike" cap="none" normalizeH="0" baseline="0" dirty="0" err="1">
                <a:ln>
                  <a:noFill/>
                </a:ln>
                <a:solidFill>
                  <a:schemeClr val="tx1"/>
                </a:solidFill>
                <a:effectLst/>
                <a:latin typeface="Aptos" panose="020B0004020202020204" pitchFamily="34" charset="0"/>
              </a:rPr>
              <a:t>methods</a:t>
            </a:r>
            <a:r>
              <a:rPr kumimoji="0" lang="nl-BE" altLang="nl-BE" b="0" i="0" u="none" strike="noStrike" cap="none" normalizeH="0" baseline="0" dirty="0">
                <a:ln>
                  <a:noFill/>
                </a:ln>
                <a:solidFill>
                  <a:schemeClr val="tx1"/>
                </a:solidFill>
                <a:effectLst/>
                <a:latin typeface="Aptos" panose="020B0004020202020204" pitchFamily="34" charset="0"/>
              </a:rPr>
              <a:t> + </a:t>
            </a:r>
            <a:r>
              <a:rPr kumimoji="0" lang="nl-BE" altLang="nl-BE" b="0" i="0" u="none" strike="noStrike" cap="none" normalizeH="0" baseline="0" dirty="0" err="1">
                <a:ln>
                  <a:noFill/>
                </a:ln>
                <a:solidFill>
                  <a:schemeClr val="tx1"/>
                </a:solidFill>
                <a:effectLst/>
                <a:latin typeface="Aptos" panose="020B0004020202020204" pitchFamily="34" charset="0"/>
              </a:rPr>
              <a:t>daily</a:t>
            </a:r>
            <a:r>
              <a:rPr kumimoji="0" lang="nl-BE" altLang="nl-BE" b="0" i="0" u="none" strike="noStrike" cap="none" normalizeH="0" baseline="0" dirty="0">
                <a:ln>
                  <a:noFill/>
                </a:ln>
                <a:solidFill>
                  <a:schemeClr val="tx1"/>
                </a:solidFill>
                <a:effectLst/>
                <a:latin typeface="Aptos" panose="020B0004020202020204" pitchFamily="34" charset="0"/>
              </a:rPr>
              <a:t> life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Aptos" panose="020B0004020202020204" pitchFamily="34" charset="0"/>
              </a:rPr>
              <a:t> Time </a:t>
            </a:r>
          </a:p>
        </p:txBody>
      </p:sp>
    </p:spTree>
    <p:extLst>
      <p:ext uri="{BB962C8B-B14F-4D97-AF65-F5344CB8AC3E}">
        <p14:creationId xmlns:p14="http://schemas.microsoft.com/office/powerpoint/2010/main" val="290540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a:t>
            </a:r>
            <a:r>
              <a:rPr dirty="0" err="1"/>
              <a:t>ontinu</a:t>
            </a:r>
            <a:r>
              <a:rPr lang="nl-BE" dirty="0" err="1"/>
              <a:t>ity</a:t>
            </a:r>
            <a:r>
              <a:rPr lang="nl-BE" dirty="0"/>
              <a:t> of care</a:t>
            </a:r>
            <a:r>
              <a:rPr dirty="0"/>
              <a:t>: </a:t>
            </a:r>
            <a:r>
              <a:rPr dirty="0" err="1"/>
              <a:t>transversalit</a:t>
            </a:r>
            <a:r>
              <a:rPr lang="nl-BE" dirty="0"/>
              <a:t>y</a:t>
            </a:r>
            <a:endParaRPr dirty="0"/>
          </a:p>
        </p:txBody>
      </p:sp>
      <p:sp>
        <p:nvSpPr>
          <p:cNvPr id="3" name="Tijdelijke aanduiding voor inhoud 2"/>
          <p:cNvSpPr>
            <a:spLocks noGrp="1"/>
          </p:cNvSpPr>
          <p:nvPr>
            <p:ph idx="1"/>
          </p:nvPr>
        </p:nvSpPr>
        <p:spPr/>
        <p:txBody>
          <a:bodyPr>
            <a:normAutofit lnSpcReduction="10000"/>
          </a:bodyPr>
          <a:lstStyle/>
          <a:p>
            <a:r>
              <a:rPr lang="en-US" dirty="0"/>
              <a:t>helps prevent ruptures/breaks in care trajectories</a:t>
            </a:r>
            <a:endParaRPr dirty="0"/>
          </a:p>
          <a:p>
            <a:r>
              <a:rPr dirty="0"/>
              <a:t>focuses on co-productions and intersectoral cooperation</a:t>
            </a:r>
          </a:p>
          <a:p>
            <a:r>
              <a:rPr dirty="0"/>
              <a:t>strengthens the environment of children/young people, including with non-mental health partners</a:t>
            </a:r>
          </a:p>
          <a:p>
            <a:r>
              <a:rPr dirty="0"/>
              <a:t>can work preventively regarding long admissions, readmissions, difficult reintegration into educational environments, and thus regarding further alienation</a:t>
            </a:r>
          </a:p>
          <a:p>
            <a:r>
              <a:rPr dirty="0"/>
              <a:t>helps to arrive at shared care plans and actions</a:t>
            </a:r>
          </a:p>
          <a:p>
            <a:r>
              <a:rPr dirty="0"/>
              <a:t>care transmission staff are flexibly</a:t>
            </a:r>
            <a:r>
              <a:rPr lang="nl-BE" dirty="0"/>
              <a:t>, </a:t>
            </a:r>
            <a:r>
              <a:rPr lang="nl-BE" dirty="0" err="1"/>
              <a:t>sometimes</a:t>
            </a:r>
            <a:r>
              <a:rPr dirty="0"/>
              <a:t> more present in the foreground, or in the background</a:t>
            </a:r>
          </a:p>
          <a:p>
            <a:endParaRPr dirty="0"/>
          </a:p>
          <a:p>
            <a:endParaRPr dirty="0"/>
          </a:p>
        </p:txBody>
      </p:sp>
    </p:spTree>
    <p:extLst>
      <p:ext uri="{BB962C8B-B14F-4D97-AF65-F5344CB8AC3E}">
        <p14:creationId xmlns:p14="http://schemas.microsoft.com/office/powerpoint/2010/main" val="37205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A6C71-DCDD-A2CA-F00C-DCF4BB67B544}"/>
            </a:ext>
          </a:extLst>
        </p:cNvPr>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DABF767-917B-0B07-A94B-6E4C32B1DD0A}"/>
              </a:ext>
            </a:extLst>
          </p:cNvPr>
          <p:cNvPicPr>
            <a:picLocks noChangeAspect="1"/>
          </p:cNvPicPr>
          <p:nvPr/>
        </p:nvPicPr>
        <p:blipFill rotWithShape="1">
          <a:blip r:embed="rId2">
            <a:alphaModFix amt="40000"/>
          </a:blip>
          <a:srcRect l="11384" r="1060"/>
          <a:stretch/>
        </p:blipFill>
        <p:spPr>
          <a:xfrm>
            <a:off x="0" y="0"/>
            <a:ext cx="12191997" cy="6857990"/>
          </a:xfrm>
          <a:prstGeom prst="rect">
            <a:avLst/>
          </a:prstGeom>
        </p:spPr>
      </p:pic>
      <p:sp>
        <p:nvSpPr>
          <p:cNvPr id="2" name="Titel 1">
            <a:extLst>
              <a:ext uri="{FF2B5EF4-FFF2-40B4-BE49-F238E27FC236}">
                <a16:creationId xmlns:a16="http://schemas.microsoft.com/office/drawing/2014/main" id="{BE7699E2-AEC5-7FB1-BBC5-AF6196226B8D}"/>
              </a:ext>
            </a:extLst>
          </p:cNvPr>
          <p:cNvSpPr>
            <a:spLocks noGrp="1"/>
          </p:cNvSpPr>
          <p:nvPr>
            <p:ph type="title"/>
          </p:nvPr>
        </p:nvSpPr>
        <p:spPr>
          <a:xfrm>
            <a:off x="1900040" y="302868"/>
            <a:ext cx="9484225" cy="1461778"/>
          </a:xfrm>
        </p:spPr>
        <p:txBody>
          <a:bodyPr>
            <a:normAutofit/>
          </a:bodyPr>
          <a:lstStyle/>
          <a:p>
            <a:endParaRPr lang="nl-BE" sz="4000" dirty="0"/>
          </a:p>
        </p:txBody>
      </p:sp>
      <p:sp>
        <p:nvSpPr>
          <p:cNvPr id="8" name="Content Placeholder 7">
            <a:extLst>
              <a:ext uri="{FF2B5EF4-FFF2-40B4-BE49-F238E27FC236}">
                <a16:creationId xmlns:a16="http://schemas.microsoft.com/office/drawing/2014/main" id="{572E809C-DDED-14B2-2B75-263E4C336C53}"/>
              </a:ext>
            </a:extLst>
          </p:cNvPr>
          <p:cNvSpPr>
            <a:spLocks noGrp="1"/>
          </p:cNvSpPr>
          <p:nvPr>
            <p:ph idx="1"/>
          </p:nvPr>
        </p:nvSpPr>
        <p:spPr>
          <a:xfrm>
            <a:off x="815302" y="1300480"/>
            <a:ext cx="10755134" cy="4537201"/>
          </a:xfrm>
        </p:spPr>
        <p:txBody>
          <a:bodyPr>
            <a:normAutofit/>
          </a:bodyPr>
          <a:lstStyle/>
          <a:p>
            <a:pPr marL="0" indent="0">
              <a:buNone/>
            </a:pPr>
            <a:endParaRPr lang="en-US" sz="2400" i="1" dirty="0"/>
          </a:p>
          <a:p>
            <a:pPr marL="0" indent="0" algn="ctr">
              <a:lnSpc>
                <a:spcPct val="107000"/>
              </a:lnSpc>
              <a:spcAft>
                <a:spcPts val="800"/>
              </a:spcAft>
              <a:buNone/>
            </a:pPr>
            <a:r>
              <a:rPr lang="en-US" sz="2400" i="1" dirty="0"/>
              <a:t>“There should be more help at home. All parents raise their children in their own way. We should not tell them how to do it, but we should support them.”</a:t>
            </a:r>
            <a:br>
              <a:rPr lang="en-US" sz="2400" i="1" dirty="0"/>
            </a:br>
            <a:endParaRPr lang="en-US" sz="2400" i="1" dirty="0"/>
          </a:p>
          <a:p>
            <a:pPr marL="0" indent="0" algn="ctr">
              <a:lnSpc>
                <a:spcPct val="107000"/>
              </a:lnSpc>
              <a:spcAft>
                <a:spcPts val="800"/>
              </a:spcAft>
              <a:buNone/>
            </a:pPr>
            <a:r>
              <a:rPr lang="en-US" sz="2400" i="1" dirty="0"/>
              <a:t>“Caregivers judge too quickly based on what is in the file.”</a:t>
            </a:r>
            <a:br>
              <a:rPr lang="en-US" sz="2400" i="1" dirty="0"/>
            </a:br>
            <a:endParaRPr lang="en-US" sz="2400" i="1" dirty="0"/>
          </a:p>
          <a:p>
            <a:pPr marL="0" indent="0" algn="ctr">
              <a:lnSpc>
                <a:spcPct val="107000"/>
              </a:lnSpc>
              <a:spcAft>
                <a:spcPts val="800"/>
              </a:spcAft>
              <a:buNone/>
            </a:pPr>
            <a:r>
              <a:rPr lang="en-US" sz="2400" i="1" dirty="0"/>
              <a:t>“It is difficult to bring friends to the residential group, and there is too little free time to visit friends from previous placements.”</a:t>
            </a:r>
            <a:r>
              <a:rPr lang="nl-BE" sz="2400" i="1" dirty="0">
                <a:effectLst/>
                <a:ea typeface="Calibri" panose="020F0502020204030204" pitchFamily="34" charset="0"/>
                <a:cs typeface="Times New Roman" panose="02020603050405020304" pitchFamily="18" charset="0"/>
              </a:rPr>
              <a:t>“</a:t>
            </a:r>
            <a:endParaRPr lang="fr-BE" sz="2400" i="1" dirty="0"/>
          </a:p>
          <a:p>
            <a:pPr marL="0" indent="0" algn="ctr">
              <a:buNone/>
            </a:pPr>
            <a:endParaRPr lang="en-US" sz="2400" i="1" dirty="0"/>
          </a:p>
          <a:p>
            <a:pPr marL="0" indent="0">
              <a:buNone/>
            </a:pPr>
            <a:endParaRPr lang="en-US" sz="2400" i="1" dirty="0"/>
          </a:p>
          <a:p>
            <a:pPr marL="0" indent="0">
              <a:buNone/>
            </a:pPr>
            <a:endParaRPr lang="nl-BE" sz="2400" i="1" dirty="0"/>
          </a:p>
          <a:p>
            <a:endParaRPr lang="en-US" sz="2400" dirty="0"/>
          </a:p>
        </p:txBody>
      </p:sp>
    </p:spTree>
    <p:extLst>
      <p:ext uri="{BB962C8B-B14F-4D97-AF65-F5344CB8AC3E}">
        <p14:creationId xmlns:p14="http://schemas.microsoft.com/office/powerpoint/2010/main" val="172149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0A24A-69BC-4E2E-B49E-607B0D9F7D22}"/>
              </a:ext>
            </a:extLst>
          </p:cNvPr>
          <p:cNvSpPr>
            <a:spLocks noGrp="1"/>
          </p:cNvSpPr>
          <p:nvPr>
            <p:ph type="title"/>
          </p:nvPr>
        </p:nvSpPr>
        <p:spPr>
          <a:xfrm>
            <a:off x="926597" y="-214908"/>
            <a:ext cx="10058400" cy="1609344"/>
          </a:xfrm>
        </p:spPr>
        <p:txBody>
          <a:bodyPr/>
          <a:lstStyle/>
          <a:p>
            <a:r>
              <a:rPr lang="fr-BE" dirty="0"/>
              <a:t>Domain - Participation</a:t>
            </a:r>
          </a:p>
        </p:txBody>
      </p:sp>
      <p:graphicFrame>
        <p:nvGraphicFramePr>
          <p:cNvPr id="5" name="Tableau 5">
            <a:extLst>
              <a:ext uri="{FF2B5EF4-FFF2-40B4-BE49-F238E27FC236}">
                <a16:creationId xmlns:a16="http://schemas.microsoft.com/office/drawing/2014/main" id="{C27FDB5D-92A4-4FFD-99B8-905B653DCDAA}"/>
              </a:ext>
            </a:extLst>
          </p:cNvPr>
          <p:cNvGraphicFramePr>
            <a:graphicFrameLocks noGrp="1"/>
          </p:cNvGraphicFramePr>
          <p:nvPr>
            <p:ph idx="1"/>
            <p:extLst>
              <p:ext uri="{D42A27DB-BD31-4B8C-83A1-F6EECF244321}">
                <p14:modId xmlns:p14="http://schemas.microsoft.com/office/powerpoint/2010/main" val="1622767293"/>
              </p:ext>
            </p:extLst>
          </p:nvPr>
        </p:nvGraphicFramePr>
        <p:xfrm>
          <a:off x="395416" y="923296"/>
          <a:ext cx="11522264" cy="6140789"/>
        </p:xfrm>
        <a:graphic>
          <a:graphicData uri="http://schemas.openxmlformats.org/drawingml/2006/table">
            <a:tbl>
              <a:tblPr firstRow="1" bandRow="1">
                <a:tableStyleId>{5C22544A-7EE6-4342-B048-85BDC9FD1C3A}</a:tableStyleId>
              </a:tblPr>
              <a:tblGrid>
                <a:gridCol w="1677224">
                  <a:extLst>
                    <a:ext uri="{9D8B030D-6E8A-4147-A177-3AD203B41FA5}">
                      <a16:colId xmlns:a16="http://schemas.microsoft.com/office/drawing/2014/main" val="3074023677"/>
                    </a:ext>
                  </a:extLst>
                </a:gridCol>
                <a:gridCol w="2214880">
                  <a:extLst>
                    <a:ext uri="{9D8B030D-6E8A-4147-A177-3AD203B41FA5}">
                      <a16:colId xmlns:a16="http://schemas.microsoft.com/office/drawing/2014/main" val="2524409956"/>
                    </a:ext>
                  </a:extLst>
                </a:gridCol>
                <a:gridCol w="4064000">
                  <a:extLst>
                    <a:ext uri="{9D8B030D-6E8A-4147-A177-3AD203B41FA5}">
                      <a16:colId xmlns:a16="http://schemas.microsoft.com/office/drawing/2014/main" val="1023637532"/>
                    </a:ext>
                  </a:extLst>
                </a:gridCol>
                <a:gridCol w="1767840">
                  <a:extLst>
                    <a:ext uri="{9D8B030D-6E8A-4147-A177-3AD203B41FA5}">
                      <a16:colId xmlns:a16="http://schemas.microsoft.com/office/drawing/2014/main" val="346645464"/>
                    </a:ext>
                  </a:extLst>
                </a:gridCol>
                <a:gridCol w="1798320">
                  <a:extLst>
                    <a:ext uri="{9D8B030D-6E8A-4147-A177-3AD203B41FA5}">
                      <a16:colId xmlns:a16="http://schemas.microsoft.com/office/drawing/2014/main" val="12936266"/>
                    </a:ext>
                  </a:extLst>
                </a:gridCol>
              </a:tblGrid>
              <a:tr h="754973">
                <a:tc>
                  <a:txBody>
                    <a:bodyPr/>
                    <a:lstStyle/>
                    <a:p>
                      <a:endParaRPr lang="fr-BE" dirty="0"/>
                    </a:p>
                  </a:txBody>
                  <a:tcPr/>
                </a:tc>
                <a:tc>
                  <a:txBody>
                    <a:bodyPr/>
                    <a:lstStyle/>
                    <a:p>
                      <a:pPr algn="ctr"/>
                      <a:r>
                        <a:rPr lang="fr-BE" dirty="0" err="1"/>
                        <a:t>Relational</a:t>
                      </a:r>
                      <a:r>
                        <a:rPr lang="fr-BE" dirty="0"/>
                        <a:t> </a:t>
                      </a:r>
                      <a:r>
                        <a:rPr lang="fr-BE" dirty="0" err="1"/>
                        <a:t>continuity</a:t>
                      </a:r>
                      <a:endParaRPr lang="fr-BE" dirty="0"/>
                    </a:p>
                  </a:txBody>
                  <a:tcPr/>
                </a:tc>
                <a:tc>
                  <a:txBody>
                    <a:bodyPr/>
                    <a:lstStyle/>
                    <a:p>
                      <a:pPr algn="ctr"/>
                      <a:r>
                        <a:rPr lang="fr-BE" dirty="0"/>
                        <a:t>Management </a:t>
                      </a:r>
                      <a:r>
                        <a:rPr lang="fr-BE" dirty="0" err="1"/>
                        <a:t>continuity</a:t>
                      </a:r>
                      <a:endParaRPr lang="fr-BE" dirty="0"/>
                    </a:p>
                  </a:txBody>
                  <a:tcPr/>
                </a:tc>
                <a:tc>
                  <a:txBody>
                    <a:bodyPr/>
                    <a:lstStyle/>
                    <a:p>
                      <a:pPr algn="ctr"/>
                      <a:r>
                        <a:rPr lang="fr-BE" dirty="0"/>
                        <a:t>Information </a:t>
                      </a:r>
                      <a:r>
                        <a:rPr lang="fr-BE" dirty="0" err="1"/>
                        <a:t>continuity</a:t>
                      </a:r>
                      <a:endParaRPr lang="fr-BE" dirty="0"/>
                    </a:p>
                  </a:txBody>
                  <a:tcPr/>
                </a:tc>
                <a:tc>
                  <a:txBody>
                    <a:bodyPr/>
                    <a:lstStyle/>
                    <a:p>
                      <a:pPr algn="ctr"/>
                      <a:r>
                        <a:rPr lang="fr-BE" dirty="0" err="1"/>
                        <a:t>Experienced</a:t>
                      </a:r>
                      <a:r>
                        <a:rPr lang="fr-BE" dirty="0"/>
                        <a:t> </a:t>
                      </a:r>
                      <a:r>
                        <a:rPr lang="fr-BE" dirty="0" err="1"/>
                        <a:t>continuïteit</a:t>
                      </a:r>
                      <a:endParaRPr lang="fr-BE" dirty="0"/>
                    </a:p>
                  </a:txBody>
                  <a:tcPr/>
                </a:tc>
                <a:extLst>
                  <a:ext uri="{0D108BD9-81ED-4DB2-BD59-A6C34878D82A}">
                    <a16:rowId xmlns:a16="http://schemas.microsoft.com/office/drawing/2014/main" val="3367224316"/>
                  </a:ext>
                </a:extLst>
              </a:tr>
              <a:tr h="5179731">
                <a:tc>
                  <a:txBody>
                    <a:bodyPr/>
                    <a:lstStyle/>
                    <a:p>
                      <a:pPr algn="l"/>
                      <a:r>
                        <a:rPr lang="fr-BE" b="1" dirty="0"/>
                        <a:t>Participation</a:t>
                      </a:r>
                    </a:p>
                  </a:txBody>
                  <a:tcPr/>
                </a:tc>
                <a:tc>
                  <a:txBody>
                    <a:bodyPr/>
                    <a:lstStyle/>
                    <a:p>
                      <a:pPr>
                        <a:lnSpc>
                          <a:spcPct val="107000"/>
                        </a:lnSpc>
                        <a:spcAft>
                          <a:spcPts val="800"/>
                        </a:spcAft>
                      </a:pPr>
                      <a:r>
                        <a:rPr lang="en-US" sz="1800" dirty="0"/>
                        <a:t>Transition participation – transition continuity</a:t>
                      </a:r>
                    </a:p>
                    <a:p>
                      <a:pPr>
                        <a:lnSpc>
                          <a:spcPct val="107000"/>
                        </a:lnSpc>
                        <a:spcAft>
                          <a:spcPts val="800"/>
                        </a:spcAft>
                      </a:pPr>
                      <a:r>
                        <a:rPr lang="en-US" sz="1800" dirty="0"/>
                        <a:t>Relational connectedness and the feeling of having a say and competence</a:t>
                      </a:r>
                    </a:p>
                    <a:p>
                      <a:pPr>
                        <a:lnSpc>
                          <a:spcPct val="107000"/>
                        </a:lnSpc>
                        <a:spcAft>
                          <a:spcPts val="800"/>
                        </a:spcAft>
                      </a:pPr>
                      <a:endParaRPr lang="en-US"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n-lt"/>
                          <a:ea typeface="Calibri" panose="020F0502020204030204" pitchFamily="34" charset="0"/>
                          <a:cs typeface="Times New Roman" panose="02020603050405020304" pitchFamily="18" charset="0"/>
                        </a:rPr>
                        <a:t>Shared decision making</a:t>
                      </a:r>
                      <a:endParaRPr lang="fr-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800" dirty="0"/>
                        <a:t>Participation as a means to improve the care offering </a:t>
                      </a:r>
                    </a:p>
                    <a:p>
                      <a:endParaRPr lang="en-US" sz="1800" dirty="0"/>
                    </a:p>
                    <a:p>
                      <a:r>
                        <a:rPr lang="en-US" sz="1800" dirty="0"/>
                        <a:t>Patient council</a:t>
                      </a:r>
                    </a:p>
                    <a:p>
                      <a:endParaRPr lang="en-US" sz="1800" dirty="0"/>
                    </a:p>
                    <a:p>
                      <a:r>
                        <a:rPr lang="en-US" sz="1800" dirty="0"/>
                        <a:t>Confidentiality</a:t>
                      </a:r>
                    </a:p>
                    <a:p>
                      <a:r>
                        <a:rPr lang="en-US" sz="1800" dirty="0"/>
                        <a:t>Accessibility - availability</a:t>
                      </a:r>
                    </a:p>
                    <a:p>
                      <a:endParaRPr lang="en-US" sz="1800" dirty="0"/>
                    </a:p>
                    <a:p>
                      <a:r>
                        <a:rPr lang="en-US" sz="1800" dirty="0"/>
                        <a:t>Children's rights and ethical aspects</a:t>
                      </a:r>
                    </a:p>
                    <a:p>
                      <a:endParaRPr lang="en-US" sz="1800" dirty="0"/>
                    </a:p>
                    <a:p>
                      <a:r>
                        <a:rPr lang="en-US" sz="1800" dirty="0"/>
                        <a:t>Making the care organization readable </a:t>
                      </a:r>
                    </a:p>
                    <a:p>
                      <a:endParaRPr lang="en-US" sz="1800" dirty="0"/>
                    </a:p>
                    <a:p>
                      <a:r>
                        <a:rPr lang="en-US" sz="1800" dirty="0"/>
                        <a:t>Cross-level connections between care levels</a:t>
                      </a:r>
                      <a:endParaRPr lang="fr-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dirty="0"/>
                        <a:t>Child/young person as owner of their biographical and clinical information</a:t>
                      </a:r>
                    </a:p>
                    <a:p>
                      <a:pPr algn="l">
                        <a:lnSpc>
                          <a:spcPct val="107000"/>
                        </a:lnSpc>
                        <a:spcAft>
                          <a:spcPts val="800"/>
                        </a:spcAft>
                      </a:pPr>
                      <a:r>
                        <a:rPr lang="en-US" sz="1800" dirty="0"/>
                        <a:t>Seeking consensus on sharing information and what leads to certain decisions in the care pathway</a:t>
                      </a:r>
                      <a:endParaRPr lang="nl-BE" sz="1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nl-BE" sz="1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nl-BE" sz="1800" dirty="0">
                          <a:effectLst/>
                          <a:latin typeface="+mn-lt"/>
                          <a:ea typeface="Calibri" panose="020F0502020204030204" pitchFamily="34" charset="0"/>
                          <a:cs typeface="Times New Roman" panose="02020603050405020304" pitchFamily="18" charset="0"/>
                        </a:rPr>
                        <a:t> </a:t>
                      </a:r>
                      <a:endParaRPr lang="fr-BE" sz="1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nl-BE" sz="1800" i="1" dirty="0">
                          <a:effectLst/>
                          <a:latin typeface="+mn-lt"/>
                          <a:ea typeface="Calibri" panose="020F0502020204030204" pitchFamily="34" charset="0"/>
                          <a:cs typeface="Times New Roman" panose="02020603050405020304" pitchFamily="18" charset="0"/>
                        </a:rPr>
                        <a:t> </a:t>
                      </a:r>
                      <a:endParaRPr lang="fr-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nl-BE" sz="1800" i="1" dirty="0">
                          <a:effectLst/>
                          <a:latin typeface="+mn-lt"/>
                          <a:ea typeface="Calibri" panose="020F0502020204030204" pitchFamily="34" charset="0"/>
                          <a:cs typeface="Times New Roman" panose="02020603050405020304" pitchFamily="18" charset="0"/>
                        </a:rPr>
                        <a:t> </a:t>
                      </a:r>
                      <a:r>
                        <a:rPr lang="nl-BE" sz="1800" dirty="0" err="1"/>
                        <a:t>Communicate</a:t>
                      </a:r>
                      <a:r>
                        <a:rPr lang="nl-BE" sz="1800" dirty="0"/>
                        <a:t> in </a:t>
                      </a:r>
                      <a:r>
                        <a:rPr lang="nl-BE" sz="1800" dirty="0" err="1"/>
                        <a:t>understandable</a:t>
                      </a:r>
                      <a:r>
                        <a:rPr lang="nl-BE" sz="1800" dirty="0"/>
                        <a:t> </a:t>
                      </a:r>
                      <a:r>
                        <a:rPr lang="nl-BE" sz="1800" dirty="0" err="1"/>
                        <a:t>language</a:t>
                      </a:r>
                      <a:r>
                        <a:rPr lang="nl-BE" sz="1800" dirty="0"/>
                        <a:t> or non-</a:t>
                      </a:r>
                      <a:r>
                        <a:rPr lang="nl-BE" sz="1800" dirty="0" err="1"/>
                        <a:t>verbally</a:t>
                      </a:r>
                      <a:endParaRPr lang="fr-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6062990"/>
                  </a:ext>
                </a:extLst>
              </a:tr>
            </a:tbl>
          </a:graphicData>
        </a:graphic>
      </p:graphicFrame>
    </p:spTree>
    <p:extLst>
      <p:ext uri="{BB962C8B-B14F-4D97-AF65-F5344CB8AC3E}">
        <p14:creationId xmlns:p14="http://schemas.microsoft.com/office/powerpoint/2010/main" val="278355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5962D-0296-441A-9369-CBC88565B278}"/>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3D1C5131-CB51-2580-38AE-B5A62FC84877}"/>
              </a:ext>
            </a:extLst>
          </p:cNvPr>
          <p:cNvSpPr>
            <a:spLocks noGrp="1"/>
          </p:cNvSpPr>
          <p:nvPr>
            <p:ph idx="1"/>
          </p:nvPr>
        </p:nvSpPr>
        <p:spPr/>
        <p:txBody>
          <a:bodyPr/>
          <a:lstStyle/>
          <a:p>
            <a:endParaRPr lang="nl-BE" dirty="0"/>
          </a:p>
        </p:txBody>
      </p:sp>
      <p:pic>
        <p:nvPicPr>
          <p:cNvPr id="5" name="Afbeelding 4">
            <a:extLst>
              <a:ext uri="{FF2B5EF4-FFF2-40B4-BE49-F238E27FC236}">
                <a16:creationId xmlns:a16="http://schemas.microsoft.com/office/drawing/2014/main" id="{56548B04-4C1B-E0DD-27CD-CB9D30F909BA}"/>
              </a:ext>
            </a:extLst>
          </p:cNvPr>
          <p:cNvPicPr>
            <a:picLocks noChangeAspect="1"/>
          </p:cNvPicPr>
          <p:nvPr/>
        </p:nvPicPr>
        <p:blipFill>
          <a:blip r:embed="rId2"/>
          <a:stretch>
            <a:fillRect/>
          </a:stretch>
        </p:blipFill>
        <p:spPr>
          <a:xfrm>
            <a:off x="2227302" y="-248521"/>
            <a:ext cx="7008418" cy="6820179"/>
          </a:xfrm>
          <a:prstGeom prst="rect">
            <a:avLst/>
          </a:prstGeom>
        </p:spPr>
      </p:pic>
      <p:pic>
        <p:nvPicPr>
          <p:cNvPr id="7" name="Afbeelding 6">
            <a:extLst>
              <a:ext uri="{FF2B5EF4-FFF2-40B4-BE49-F238E27FC236}">
                <a16:creationId xmlns:a16="http://schemas.microsoft.com/office/drawing/2014/main" id="{B4AC5716-3260-87D0-906F-C1497B2918BF}"/>
              </a:ext>
            </a:extLst>
          </p:cNvPr>
          <p:cNvPicPr>
            <a:picLocks noChangeAspect="1"/>
          </p:cNvPicPr>
          <p:nvPr/>
        </p:nvPicPr>
        <p:blipFill>
          <a:blip r:embed="rId3"/>
          <a:stretch>
            <a:fillRect/>
          </a:stretch>
        </p:blipFill>
        <p:spPr>
          <a:xfrm>
            <a:off x="2113012" y="1690688"/>
            <a:ext cx="7008418" cy="1979741"/>
          </a:xfrm>
          <a:prstGeom prst="rect">
            <a:avLst/>
          </a:prstGeom>
        </p:spPr>
      </p:pic>
    </p:spTree>
    <p:extLst>
      <p:ext uri="{BB962C8B-B14F-4D97-AF65-F5344CB8AC3E}">
        <p14:creationId xmlns:p14="http://schemas.microsoft.com/office/powerpoint/2010/main" val="127859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0A24A-69BC-4E2E-B49E-607B0D9F7D22}"/>
              </a:ext>
            </a:extLst>
          </p:cNvPr>
          <p:cNvSpPr>
            <a:spLocks noGrp="1"/>
          </p:cNvSpPr>
          <p:nvPr>
            <p:ph type="title"/>
          </p:nvPr>
        </p:nvSpPr>
        <p:spPr>
          <a:xfrm>
            <a:off x="926597" y="-214908"/>
            <a:ext cx="10058400" cy="1609344"/>
          </a:xfrm>
        </p:spPr>
        <p:txBody>
          <a:bodyPr/>
          <a:lstStyle/>
          <a:p>
            <a:r>
              <a:rPr lang="fr-BE" dirty="0"/>
              <a:t>Domain </a:t>
            </a:r>
            <a:r>
              <a:rPr lang="fr-BE" dirty="0" err="1"/>
              <a:t>Accessibility</a:t>
            </a:r>
            <a:endParaRPr lang="fr-BE" dirty="0"/>
          </a:p>
        </p:txBody>
      </p:sp>
      <p:graphicFrame>
        <p:nvGraphicFramePr>
          <p:cNvPr id="5" name="Tableau 5">
            <a:extLst>
              <a:ext uri="{FF2B5EF4-FFF2-40B4-BE49-F238E27FC236}">
                <a16:creationId xmlns:a16="http://schemas.microsoft.com/office/drawing/2014/main" id="{C27FDB5D-92A4-4FFD-99B8-905B653DCDAA}"/>
              </a:ext>
            </a:extLst>
          </p:cNvPr>
          <p:cNvGraphicFramePr>
            <a:graphicFrameLocks noGrp="1"/>
          </p:cNvGraphicFramePr>
          <p:nvPr>
            <p:ph idx="1"/>
            <p:extLst>
              <p:ext uri="{D42A27DB-BD31-4B8C-83A1-F6EECF244321}">
                <p14:modId xmlns:p14="http://schemas.microsoft.com/office/powerpoint/2010/main" val="2010892981"/>
              </p:ext>
            </p:extLst>
          </p:nvPr>
        </p:nvGraphicFramePr>
        <p:xfrm>
          <a:off x="395416" y="923297"/>
          <a:ext cx="11440984" cy="7401052"/>
        </p:xfrm>
        <a:graphic>
          <a:graphicData uri="http://schemas.openxmlformats.org/drawingml/2006/table">
            <a:tbl>
              <a:tblPr firstRow="1" bandRow="1">
                <a:tableStyleId>{5C22544A-7EE6-4342-B048-85BDC9FD1C3A}</a:tableStyleId>
              </a:tblPr>
              <a:tblGrid>
                <a:gridCol w="1665393">
                  <a:extLst>
                    <a:ext uri="{9D8B030D-6E8A-4147-A177-3AD203B41FA5}">
                      <a16:colId xmlns:a16="http://schemas.microsoft.com/office/drawing/2014/main" val="3074023677"/>
                    </a:ext>
                  </a:extLst>
                </a:gridCol>
                <a:gridCol w="2199256">
                  <a:extLst>
                    <a:ext uri="{9D8B030D-6E8A-4147-A177-3AD203B41FA5}">
                      <a16:colId xmlns:a16="http://schemas.microsoft.com/office/drawing/2014/main" val="2524409956"/>
                    </a:ext>
                  </a:extLst>
                </a:gridCol>
                <a:gridCol w="4067858">
                  <a:extLst>
                    <a:ext uri="{9D8B030D-6E8A-4147-A177-3AD203B41FA5}">
                      <a16:colId xmlns:a16="http://schemas.microsoft.com/office/drawing/2014/main" val="1023637532"/>
                    </a:ext>
                  </a:extLst>
                </a:gridCol>
                <a:gridCol w="1722843">
                  <a:extLst>
                    <a:ext uri="{9D8B030D-6E8A-4147-A177-3AD203B41FA5}">
                      <a16:colId xmlns:a16="http://schemas.microsoft.com/office/drawing/2014/main" val="346645464"/>
                    </a:ext>
                  </a:extLst>
                </a:gridCol>
                <a:gridCol w="1785634">
                  <a:extLst>
                    <a:ext uri="{9D8B030D-6E8A-4147-A177-3AD203B41FA5}">
                      <a16:colId xmlns:a16="http://schemas.microsoft.com/office/drawing/2014/main" val="12936266"/>
                    </a:ext>
                  </a:extLst>
                </a:gridCol>
              </a:tblGrid>
              <a:tr h="577367">
                <a:tc>
                  <a:txBody>
                    <a:bodyPr/>
                    <a:lstStyle/>
                    <a:p>
                      <a:endParaRPr lang="fr-BE" dirty="0"/>
                    </a:p>
                  </a:txBody>
                  <a:tcPr/>
                </a:tc>
                <a:tc>
                  <a:txBody>
                    <a:bodyPr/>
                    <a:lstStyle/>
                    <a:p>
                      <a:pPr algn="ctr"/>
                      <a:r>
                        <a:rPr lang="fr-BE" dirty="0" err="1"/>
                        <a:t>Relational</a:t>
                      </a:r>
                      <a:r>
                        <a:rPr lang="fr-BE" dirty="0"/>
                        <a:t> </a:t>
                      </a:r>
                      <a:r>
                        <a:rPr lang="fr-BE" dirty="0" err="1"/>
                        <a:t>continuity</a:t>
                      </a:r>
                      <a:endParaRPr lang="fr-BE" dirty="0"/>
                    </a:p>
                  </a:txBody>
                  <a:tcPr/>
                </a:tc>
                <a:tc>
                  <a:txBody>
                    <a:bodyPr/>
                    <a:lstStyle/>
                    <a:p>
                      <a:pPr algn="ctr"/>
                      <a:r>
                        <a:rPr lang="fr-BE" dirty="0"/>
                        <a:t>Management </a:t>
                      </a:r>
                      <a:r>
                        <a:rPr lang="fr-BE" dirty="0" err="1"/>
                        <a:t>continuity</a:t>
                      </a:r>
                      <a:endParaRPr lang="fr-BE" dirty="0"/>
                    </a:p>
                  </a:txBody>
                  <a:tcPr/>
                </a:tc>
                <a:tc>
                  <a:txBody>
                    <a:bodyPr/>
                    <a:lstStyle/>
                    <a:p>
                      <a:pPr algn="ctr"/>
                      <a:r>
                        <a:rPr lang="fr-BE" dirty="0"/>
                        <a:t>Information </a:t>
                      </a:r>
                      <a:r>
                        <a:rPr lang="fr-BE" dirty="0" err="1"/>
                        <a:t>continuity</a:t>
                      </a:r>
                      <a:endParaRPr lang="fr-BE" dirty="0"/>
                    </a:p>
                  </a:txBody>
                  <a:tcPr/>
                </a:tc>
                <a:tc>
                  <a:txBody>
                    <a:bodyPr/>
                    <a:lstStyle/>
                    <a:p>
                      <a:pPr algn="ctr"/>
                      <a:r>
                        <a:rPr lang="fr-BE" dirty="0" err="1"/>
                        <a:t>Experienced</a:t>
                      </a:r>
                      <a:r>
                        <a:rPr lang="fr-BE" dirty="0"/>
                        <a:t> </a:t>
                      </a:r>
                      <a:r>
                        <a:rPr lang="fr-BE" dirty="0" err="1"/>
                        <a:t>continuity</a:t>
                      </a:r>
                      <a:endParaRPr lang="fr-BE" dirty="0"/>
                    </a:p>
                  </a:txBody>
                  <a:tcPr/>
                </a:tc>
                <a:extLst>
                  <a:ext uri="{0D108BD9-81ED-4DB2-BD59-A6C34878D82A}">
                    <a16:rowId xmlns:a16="http://schemas.microsoft.com/office/drawing/2014/main" val="3367224316"/>
                  </a:ext>
                </a:extLst>
              </a:tr>
              <a:tr h="5357336">
                <a:tc>
                  <a:txBody>
                    <a:bodyPr/>
                    <a:lstStyle/>
                    <a:p>
                      <a:pPr algn="l"/>
                      <a:r>
                        <a:rPr lang="fr-BE" b="1" dirty="0" err="1"/>
                        <a:t>Accessibility</a:t>
                      </a:r>
                      <a:endParaRPr lang="fr-BE" b="1" dirty="0"/>
                    </a:p>
                  </a:txBody>
                  <a:tcPr/>
                </a:tc>
                <a:tc>
                  <a:txBody>
                    <a:bodyPr/>
                    <a:lstStyle/>
                    <a:p>
                      <a:pPr>
                        <a:lnSpc>
                          <a:spcPct val="107000"/>
                        </a:lnSpc>
                        <a:spcAft>
                          <a:spcPts val="800"/>
                        </a:spcAft>
                      </a:pPr>
                      <a:r>
                        <a:rPr lang="en-US" sz="1800" dirty="0"/>
                        <a:t>Shared care </a:t>
                      </a:r>
                    </a:p>
                    <a:p>
                      <a:pPr>
                        <a:lnSpc>
                          <a:spcPct val="107000"/>
                        </a:lnSpc>
                        <a:spcAft>
                          <a:spcPts val="800"/>
                        </a:spcAft>
                      </a:pPr>
                      <a:r>
                        <a:rPr lang="en-US" sz="1800" dirty="0"/>
                        <a:t>Low-threshold access </a:t>
                      </a:r>
                    </a:p>
                    <a:p>
                      <a:pPr>
                        <a:lnSpc>
                          <a:spcPct val="107000"/>
                        </a:lnSpc>
                        <a:spcAft>
                          <a:spcPts val="800"/>
                        </a:spcAft>
                      </a:pPr>
                      <a:r>
                        <a:rPr lang="en-US" sz="1800" dirty="0"/>
                        <a:t>Case management</a:t>
                      </a:r>
                      <a:endParaRPr lang="fr-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t>Expand accessibility of mental health care beyond office/school hours and through various modalities (e.g., online) </a:t>
                      </a:r>
                    </a:p>
                    <a:p>
                      <a:pPr>
                        <a:lnSpc>
                          <a:spcPct val="107000"/>
                        </a:lnSpc>
                        <a:spcAft>
                          <a:spcPts val="800"/>
                        </a:spcAft>
                      </a:pPr>
                      <a:r>
                        <a:rPr lang="en-US" sz="1800" dirty="0"/>
                        <a:t>Improve existing networks </a:t>
                      </a:r>
                    </a:p>
                    <a:p>
                      <a:pPr>
                        <a:lnSpc>
                          <a:spcPct val="107000"/>
                        </a:lnSpc>
                        <a:spcAft>
                          <a:spcPts val="800"/>
                        </a:spcAft>
                      </a:pPr>
                      <a:r>
                        <a:rPr lang="en-US" sz="1800" dirty="0"/>
                        <a:t>General intake teams </a:t>
                      </a:r>
                    </a:p>
                    <a:p>
                      <a:pPr>
                        <a:lnSpc>
                          <a:spcPct val="107000"/>
                        </a:lnSpc>
                        <a:spcAft>
                          <a:spcPts val="800"/>
                        </a:spcAft>
                      </a:pPr>
                      <a:r>
                        <a:rPr lang="en-US" sz="1800" dirty="0"/>
                        <a:t>Coordination with general (somatic) care </a:t>
                      </a:r>
                    </a:p>
                    <a:p>
                      <a:pPr>
                        <a:lnSpc>
                          <a:spcPct val="107000"/>
                        </a:lnSpc>
                        <a:spcAft>
                          <a:spcPts val="800"/>
                        </a:spcAft>
                      </a:pPr>
                      <a:r>
                        <a:rPr lang="en-US" sz="1800" dirty="0"/>
                        <a:t>In mental health care, avoid stagnation or delays in other domains such as education, independent living, and employment</a:t>
                      </a:r>
                    </a:p>
                    <a:p>
                      <a:pPr>
                        <a:lnSpc>
                          <a:spcPct val="107000"/>
                        </a:lnSpc>
                        <a:spcAft>
                          <a:spcPts val="800"/>
                        </a:spcAft>
                      </a:pPr>
                      <a:endParaRPr lang="en-US" sz="18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r>
                        <a:rPr lang="en-US" sz="1800" dirty="0"/>
                        <a:t>Shared client information </a:t>
                      </a:r>
                    </a:p>
                    <a:p>
                      <a:endParaRPr lang="en-US" sz="1800" dirty="0"/>
                    </a:p>
                    <a:p>
                      <a:r>
                        <a:rPr lang="en-US" sz="1800" dirty="0"/>
                        <a:t>Fast and smooth network consultations (with or without the client and their context present)</a:t>
                      </a:r>
                    </a:p>
                    <a:p>
                      <a:endParaRPr lang="en-US" sz="1800" dirty="0"/>
                    </a:p>
                    <a:p>
                      <a:r>
                        <a:rPr lang="en-US" sz="1600" dirty="0"/>
                        <a:t>Focus on creating tailored shared care plans to optimize access to other services, increasing continuity of care</a:t>
                      </a:r>
                    </a:p>
                    <a:p>
                      <a:pPr>
                        <a:lnSpc>
                          <a:spcPct val="107000"/>
                        </a:lnSpc>
                        <a:spcAft>
                          <a:spcPts val="800"/>
                        </a:spcAft>
                      </a:pPr>
                      <a:endParaRPr lang="nl-BE" sz="1800" dirty="0">
                        <a:effectLst/>
                        <a:latin typeface="+mn-lt"/>
                        <a:ea typeface="Times New Roman" panose="02020603050405020304" pitchFamily="18" charset="0"/>
                        <a:cs typeface="Calibri" panose="020F0502020204030204" pitchFamily="34" charset="0"/>
                      </a:endParaRPr>
                    </a:p>
                    <a:p>
                      <a:pPr>
                        <a:lnSpc>
                          <a:spcPct val="107000"/>
                        </a:lnSpc>
                        <a:spcAft>
                          <a:spcPts val="800"/>
                        </a:spcAft>
                      </a:pPr>
                      <a:endParaRPr lang="nl-BE" sz="1800" dirty="0">
                        <a:effectLst/>
                        <a:latin typeface="+mn-lt"/>
                        <a:ea typeface="Times New Roman" panose="02020603050405020304" pitchFamily="18" charset="0"/>
                        <a:cs typeface="Calibri" panose="020F0502020204030204" pitchFamily="34" charset="0"/>
                      </a:endParaRPr>
                    </a:p>
                    <a:p>
                      <a:pPr>
                        <a:lnSpc>
                          <a:spcPct val="107000"/>
                        </a:lnSpc>
                        <a:spcAft>
                          <a:spcPts val="800"/>
                        </a:spcAft>
                      </a:pPr>
                      <a:br>
                        <a:rPr lang="nl-BE" sz="1800" dirty="0">
                          <a:effectLst/>
                          <a:latin typeface="+mn-lt"/>
                          <a:ea typeface="Times New Roman" panose="02020603050405020304" pitchFamily="18" charset="0"/>
                          <a:cs typeface="Calibri" panose="020F0502020204030204" pitchFamily="34" charset="0"/>
                        </a:rPr>
                      </a:br>
                      <a:endParaRPr lang="fr-BE"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mn-lt"/>
                          <a:ea typeface="Calibri" panose="020F0502020204030204" pitchFamily="34" charset="0"/>
                          <a:cs typeface="Calibri" panose="020F0502020204030204" pitchFamily="34" charset="0"/>
                        </a:rPr>
                        <a:t> </a:t>
                      </a:r>
                      <a:endParaRPr lang="fr-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800" dirty="0"/>
                        <a:t>Location-based; within one’s own, highly diverse living environment </a:t>
                      </a:r>
                    </a:p>
                    <a:p>
                      <a:endParaRPr lang="en-US" sz="1800" dirty="0"/>
                    </a:p>
                    <a:p>
                      <a:r>
                        <a:rPr lang="en-US" sz="1800" dirty="0"/>
                        <a:t>Smaller gap between “inside and outside”</a:t>
                      </a:r>
                    </a:p>
                    <a:p>
                      <a:endParaRPr lang="en-US" sz="1800" dirty="0"/>
                    </a:p>
                    <a:p>
                      <a:r>
                        <a:rPr lang="en-US" sz="1800" dirty="0"/>
                        <a:t>Focus on the young person’s own strengths within their broad context (already present in their own living world)</a:t>
                      </a:r>
                    </a:p>
                    <a:p>
                      <a:pPr>
                        <a:lnSpc>
                          <a:spcPct val="107000"/>
                        </a:lnSpc>
                        <a:spcAft>
                          <a:spcPts val="800"/>
                        </a:spcAft>
                      </a:pPr>
                      <a:endParaRPr lang="nl-BE" sz="18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44861146"/>
                  </a:ext>
                </a:extLst>
              </a:tr>
            </a:tbl>
          </a:graphicData>
        </a:graphic>
      </p:graphicFrame>
    </p:spTree>
    <p:extLst>
      <p:ext uri="{BB962C8B-B14F-4D97-AF65-F5344CB8AC3E}">
        <p14:creationId xmlns:p14="http://schemas.microsoft.com/office/powerpoint/2010/main" val="244368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0A24A-69BC-4E2E-B49E-607B0D9F7D22}"/>
              </a:ext>
            </a:extLst>
          </p:cNvPr>
          <p:cNvSpPr>
            <a:spLocks noGrp="1"/>
          </p:cNvSpPr>
          <p:nvPr>
            <p:ph type="title"/>
          </p:nvPr>
        </p:nvSpPr>
        <p:spPr>
          <a:xfrm>
            <a:off x="926597" y="-269772"/>
            <a:ext cx="10058400" cy="1609344"/>
          </a:xfrm>
        </p:spPr>
        <p:txBody>
          <a:bodyPr>
            <a:normAutofit/>
          </a:bodyPr>
          <a:lstStyle/>
          <a:p>
            <a:r>
              <a:rPr lang="fr-BE" dirty="0"/>
              <a:t>Domain - Collaboration</a:t>
            </a:r>
          </a:p>
        </p:txBody>
      </p:sp>
      <p:graphicFrame>
        <p:nvGraphicFramePr>
          <p:cNvPr id="5" name="Tableau 5">
            <a:extLst>
              <a:ext uri="{FF2B5EF4-FFF2-40B4-BE49-F238E27FC236}">
                <a16:creationId xmlns:a16="http://schemas.microsoft.com/office/drawing/2014/main" id="{C27FDB5D-92A4-4FFD-99B8-905B653DCDAA}"/>
              </a:ext>
            </a:extLst>
          </p:cNvPr>
          <p:cNvGraphicFramePr>
            <a:graphicFrameLocks noGrp="1"/>
          </p:cNvGraphicFramePr>
          <p:nvPr>
            <p:ph idx="1"/>
            <p:extLst>
              <p:ext uri="{D42A27DB-BD31-4B8C-83A1-F6EECF244321}">
                <p14:modId xmlns:p14="http://schemas.microsoft.com/office/powerpoint/2010/main" val="2005610498"/>
              </p:ext>
            </p:extLst>
          </p:nvPr>
        </p:nvGraphicFramePr>
        <p:xfrm>
          <a:off x="318785" y="1158241"/>
          <a:ext cx="11109176" cy="3673475"/>
        </p:xfrm>
        <a:graphic>
          <a:graphicData uri="http://schemas.openxmlformats.org/drawingml/2006/table">
            <a:tbl>
              <a:tblPr firstRow="1" bandRow="1">
                <a:tableStyleId>{5C22544A-7EE6-4342-B048-85BDC9FD1C3A}</a:tableStyleId>
              </a:tblPr>
              <a:tblGrid>
                <a:gridCol w="1782325">
                  <a:extLst>
                    <a:ext uri="{9D8B030D-6E8A-4147-A177-3AD203B41FA5}">
                      <a16:colId xmlns:a16="http://schemas.microsoft.com/office/drawing/2014/main" val="3074023677"/>
                    </a:ext>
                  </a:extLst>
                </a:gridCol>
                <a:gridCol w="2661346">
                  <a:extLst>
                    <a:ext uri="{9D8B030D-6E8A-4147-A177-3AD203B41FA5}">
                      <a16:colId xmlns:a16="http://schemas.microsoft.com/office/drawing/2014/main" val="2524409956"/>
                    </a:ext>
                  </a:extLst>
                </a:gridCol>
                <a:gridCol w="3073592">
                  <a:extLst>
                    <a:ext uri="{9D8B030D-6E8A-4147-A177-3AD203B41FA5}">
                      <a16:colId xmlns:a16="http://schemas.microsoft.com/office/drawing/2014/main" val="1023637532"/>
                    </a:ext>
                  </a:extLst>
                </a:gridCol>
                <a:gridCol w="1802966">
                  <a:extLst>
                    <a:ext uri="{9D8B030D-6E8A-4147-A177-3AD203B41FA5}">
                      <a16:colId xmlns:a16="http://schemas.microsoft.com/office/drawing/2014/main" val="346645464"/>
                    </a:ext>
                  </a:extLst>
                </a:gridCol>
                <a:gridCol w="1788947">
                  <a:extLst>
                    <a:ext uri="{9D8B030D-6E8A-4147-A177-3AD203B41FA5}">
                      <a16:colId xmlns:a16="http://schemas.microsoft.com/office/drawing/2014/main" val="12936266"/>
                    </a:ext>
                  </a:extLst>
                </a:gridCol>
              </a:tblGrid>
              <a:tr h="629679">
                <a:tc>
                  <a:txBody>
                    <a:bodyPr/>
                    <a:lstStyle/>
                    <a:p>
                      <a:endParaRPr lang="fr-BE" dirty="0"/>
                    </a:p>
                  </a:txBody>
                  <a:tcPr/>
                </a:tc>
                <a:tc>
                  <a:txBody>
                    <a:bodyPr/>
                    <a:lstStyle/>
                    <a:p>
                      <a:pPr algn="ctr"/>
                      <a:r>
                        <a:rPr lang="fr-BE" dirty="0" err="1"/>
                        <a:t>Relational</a:t>
                      </a:r>
                      <a:r>
                        <a:rPr lang="fr-BE" dirty="0"/>
                        <a:t> </a:t>
                      </a:r>
                      <a:r>
                        <a:rPr lang="fr-BE" dirty="0" err="1"/>
                        <a:t>continuity</a:t>
                      </a:r>
                      <a:endParaRPr lang="fr-BE" dirty="0"/>
                    </a:p>
                  </a:txBody>
                  <a:tcPr/>
                </a:tc>
                <a:tc>
                  <a:txBody>
                    <a:bodyPr/>
                    <a:lstStyle/>
                    <a:p>
                      <a:pPr algn="ctr"/>
                      <a:r>
                        <a:rPr lang="fr-BE" dirty="0"/>
                        <a:t>Management </a:t>
                      </a:r>
                      <a:r>
                        <a:rPr lang="fr-BE" dirty="0" err="1"/>
                        <a:t>continuity</a:t>
                      </a:r>
                      <a:endParaRPr lang="fr-BE" dirty="0"/>
                    </a:p>
                  </a:txBody>
                  <a:tcPr/>
                </a:tc>
                <a:tc>
                  <a:txBody>
                    <a:bodyPr/>
                    <a:lstStyle/>
                    <a:p>
                      <a:pPr algn="ctr"/>
                      <a:r>
                        <a:rPr lang="fr-BE" dirty="0"/>
                        <a:t>Information </a:t>
                      </a:r>
                      <a:r>
                        <a:rPr lang="fr-BE" dirty="0" err="1"/>
                        <a:t>continuity</a:t>
                      </a:r>
                      <a:endParaRPr lang="fr-BE" dirty="0"/>
                    </a:p>
                  </a:txBody>
                  <a:tcPr/>
                </a:tc>
                <a:tc>
                  <a:txBody>
                    <a:bodyPr/>
                    <a:lstStyle/>
                    <a:p>
                      <a:pPr algn="ctr"/>
                      <a:r>
                        <a:rPr lang="fr-BE" dirty="0" err="1"/>
                        <a:t>Experienced</a:t>
                      </a:r>
                      <a:r>
                        <a:rPr lang="fr-BE" dirty="0"/>
                        <a:t> </a:t>
                      </a:r>
                      <a:r>
                        <a:rPr lang="fr-BE" dirty="0" err="1"/>
                        <a:t>continuity</a:t>
                      </a:r>
                      <a:endParaRPr lang="fr-BE" dirty="0"/>
                    </a:p>
                  </a:txBody>
                  <a:tcPr/>
                </a:tc>
                <a:extLst>
                  <a:ext uri="{0D108BD9-81ED-4DB2-BD59-A6C34878D82A}">
                    <a16:rowId xmlns:a16="http://schemas.microsoft.com/office/drawing/2014/main" val="3367224316"/>
                  </a:ext>
                </a:extLst>
              </a:tr>
              <a:tr h="2103119">
                <a:tc>
                  <a:txBody>
                    <a:bodyPr/>
                    <a:lstStyle/>
                    <a:p>
                      <a:pPr algn="l"/>
                      <a:r>
                        <a:rPr lang="fr-BE" b="1" dirty="0" err="1"/>
                        <a:t>Samen-werking</a:t>
                      </a:r>
                      <a:endParaRPr lang="fr-BE" b="1" dirty="0"/>
                    </a:p>
                  </a:txBody>
                  <a:tcPr/>
                </a:tc>
                <a:tc>
                  <a:txBody>
                    <a:bodyPr/>
                    <a:lstStyle/>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Voorzien ook zorg en ondersteuning op praktische en sociale domeinen.</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Trajectbegeleiding, zorgregisseur of case-management</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Innovatieve zorgvormen als BOR (bed op recept)</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300" dirty="0" err="1">
                          <a:effectLst/>
                          <a:latin typeface="Calibri" panose="020F0502020204030204" pitchFamily="34" charset="0"/>
                          <a:ea typeface="Calibri" panose="020F0502020204030204" pitchFamily="34" charset="0"/>
                          <a:cs typeface="Calibri" panose="020F0502020204030204" pitchFamily="34" charset="0"/>
                        </a:rPr>
                        <a:t>Recht</a:t>
                      </a:r>
                      <a:r>
                        <a:rPr lang="fr-BE" sz="1300" dirty="0">
                          <a:effectLst/>
                          <a:latin typeface="Calibri" panose="020F0502020204030204" pitchFamily="34" charset="0"/>
                          <a:ea typeface="Calibri" panose="020F0502020204030204" pitchFamily="34" charset="0"/>
                          <a:cs typeface="Calibri" panose="020F0502020204030204" pitchFamily="34" charset="0"/>
                        </a:rPr>
                        <a:t> op </a:t>
                      </a:r>
                      <a:r>
                        <a:rPr lang="fr-BE" sz="1300" dirty="0" err="1">
                          <a:effectLst/>
                          <a:latin typeface="Calibri" panose="020F0502020204030204" pitchFamily="34" charset="0"/>
                          <a:ea typeface="Calibri" panose="020F0502020204030204" pitchFamily="34" charset="0"/>
                          <a:cs typeface="Calibri" panose="020F0502020204030204" pitchFamily="34" charset="0"/>
                        </a:rPr>
                        <a:t>discontinuïteit</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Gedeelde beeldvorming en behandeldoelen.</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Werken met noden i.p.v. labels en diagnoses</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300" dirty="0">
                          <a:effectLst/>
                          <a:latin typeface="Calibri" panose="020F0502020204030204" pitchFamily="34" charset="0"/>
                          <a:ea typeface="Calibri" panose="020F0502020204030204" pitchFamily="34" charset="0"/>
                          <a:cs typeface="Calibri" panose="020F0502020204030204" pitchFamily="34" charset="0"/>
                        </a:rPr>
                        <a:t>Co-</a:t>
                      </a:r>
                      <a:r>
                        <a:rPr lang="en-US" sz="1300" dirty="0" err="1">
                          <a:effectLst/>
                          <a:latin typeface="Calibri" panose="020F0502020204030204" pitchFamily="34" charset="0"/>
                          <a:ea typeface="Calibri" panose="020F0502020204030204" pitchFamily="34" charset="0"/>
                          <a:cs typeface="Calibri" panose="020F0502020204030204" pitchFamily="34" charset="0"/>
                        </a:rPr>
                        <a:t>producties</a:t>
                      </a:r>
                      <a:r>
                        <a:rPr lang="en-US" sz="1300" dirty="0">
                          <a:effectLst/>
                          <a:latin typeface="Calibri" panose="020F0502020204030204" pitchFamily="34" charset="0"/>
                          <a:ea typeface="Calibri" panose="020F0502020204030204" pitchFamily="34" charset="0"/>
                          <a:cs typeface="Calibri" panose="020F0502020204030204" pitchFamily="34" charset="0"/>
                        </a:rPr>
                        <a:t>, co-</a:t>
                      </a:r>
                      <a:r>
                        <a:rPr lang="en-US" sz="1300" dirty="0" err="1">
                          <a:effectLst/>
                          <a:latin typeface="Calibri" panose="020F0502020204030204" pitchFamily="34" charset="0"/>
                          <a:ea typeface="Calibri" panose="020F0502020204030204" pitchFamily="34" charset="0"/>
                          <a:cs typeface="Calibri" panose="020F0502020204030204" pitchFamily="34" charset="0"/>
                        </a:rPr>
                        <a:t>creaties</a:t>
                      </a:r>
                      <a:r>
                        <a:rPr lang="en-US" sz="1300" dirty="0">
                          <a:effectLst/>
                          <a:latin typeface="Calibri" panose="020F0502020204030204" pitchFamily="34" charset="0"/>
                          <a:ea typeface="Calibri" panose="020F0502020204030204" pitchFamily="34" charset="0"/>
                          <a:cs typeface="Calibri" panose="020F0502020204030204" pitchFamily="34" charset="0"/>
                        </a:rPr>
                        <a:t>, co-financiering</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300" dirty="0" err="1">
                          <a:effectLst/>
                          <a:latin typeface="Calibri" panose="020F0502020204030204" pitchFamily="34" charset="0"/>
                          <a:ea typeface="Calibri" panose="020F0502020204030204" pitchFamily="34" charset="0"/>
                          <a:cs typeface="Calibri" panose="020F0502020204030204" pitchFamily="34" charset="0"/>
                        </a:rPr>
                        <a:t>Transdisciplinaire</a:t>
                      </a:r>
                      <a:r>
                        <a:rPr lang="nl-BE" sz="1300" dirty="0">
                          <a:effectLst/>
                          <a:latin typeface="Calibri" panose="020F0502020204030204" pitchFamily="34" charset="0"/>
                          <a:ea typeface="Calibri" panose="020F0502020204030204" pitchFamily="34" charset="0"/>
                          <a:cs typeface="Calibri" panose="020F0502020204030204" pitchFamily="34" charset="0"/>
                        </a:rPr>
                        <a:t> en intersectorale samenwerking.</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Uitwisseling expertise, vorming, intervisie en wisselleren.</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Verbied niet alle nabijheid en contacten tussen medebewoners maar begeleid op maat de meerwaarde en de mogelijke risico’s van deze contacten.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Calibri" panose="020F0502020204030204" pitchFamily="34"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err="1">
                          <a:effectLst/>
                          <a:latin typeface="Calibri" panose="020F0502020204030204" pitchFamily="34" charset="0"/>
                          <a:ea typeface="Calibri" panose="020F0502020204030204" pitchFamily="34" charset="0"/>
                          <a:cs typeface="Times New Roman" panose="02020603050405020304" pitchFamily="18" charset="0"/>
                        </a:rPr>
                        <a:t>Advocacy</a:t>
                      </a:r>
                      <a:r>
                        <a:rPr lang="nl-BE" sz="1300" dirty="0">
                          <a:effectLst/>
                          <a:latin typeface="Calibri" panose="020F0502020204030204" pitchFamily="34" charset="0"/>
                          <a:ea typeface="Calibri" panose="020F0502020204030204" pitchFamily="34" charset="0"/>
                          <a:cs typeface="Times New Roman" panose="02020603050405020304" pitchFamily="18" charset="0"/>
                        </a:rPr>
                        <a:t>-functie</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300" dirty="0">
                          <a:effectLst/>
                          <a:latin typeface="Calibri" panose="020F0502020204030204" pitchFamily="34" charset="0"/>
                          <a:ea typeface="Calibri" panose="020F0502020204030204" pitchFamily="34" charset="0"/>
                          <a:cs typeface="Times New Roman" panose="02020603050405020304" pitchFamily="18" charset="0"/>
                        </a:rPr>
                        <a:t>Extra aandacht voor transitie-leeftijd</a:t>
                      </a:r>
                      <a:endParaRPr lang="fr-B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995018"/>
                  </a:ext>
                </a:extLst>
              </a:tr>
            </a:tbl>
          </a:graphicData>
        </a:graphic>
      </p:graphicFrame>
    </p:spTree>
    <p:extLst>
      <p:ext uri="{BB962C8B-B14F-4D97-AF65-F5344CB8AC3E}">
        <p14:creationId xmlns:p14="http://schemas.microsoft.com/office/powerpoint/2010/main" val="248660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A97E2-51C4-410F-8A20-CD389AD087F8}"/>
              </a:ext>
            </a:extLst>
          </p:cNvPr>
          <p:cNvSpPr>
            <a:spLocks noGrp="1"/>
          </p:cNvSpPr>
          <p:nvPr>
            <p:ph type="title"/>
          </p:nvPr>
        </p:nvSpPr>
        <p:spPr>
          <a:xfrm>
            <a:off x="342900" y="624110"/>
            <a:ext cx="11161713" cy="1280890"/>
          </a:xfrm>
        </p:spPr>
        <p:txBody>
          <a:bodyPr>
            <a:normAutofit fontScale="90000"/>
          </a:bodyPr>
          <a:lstStyle/>
          <a:p>
            <a:r>
              <a:rPr dirty="0"/>
              <a:t>Back to application to persons with intellectual disabilities and mental health problems: reflections regarding generic vs. specialist</a:t>
            </a:r>
          </a:p>
        </p:txBody>
      </p:sp>
      <p:sp>
        <p:nvSpPr>
          <p:cNvPr id="3" name="Tijdelijke aanduiding voor inhoud 2">
            <a:extLst>
              <a:ext uri="{FF2B5EF4-FFF2-40B4-BE49-F238E27FC236}">
                <a16:creationId xmlns:a16="http://schemas.microsoft.com/office/drawing/2014/main" id="{76038BF0-FD9E-412B-AAB1-BB9299DDCDA8}"/>
              </a:ext>
            </a:extLst>
          </p:cNvPr>
          <p:cNvSpPr>
            <a:spLocks noGrp="1"/>
          </p:cNvSpPr>
          <p:nvPr>
            <p:ph idx="1"/>
          </p:nvPr>
        </p:nvSpPr>
        <p:spPr>
          <a:xfrm>
            <a:off x="1313895" y="2133600"/>
            <a:ext cx="10190717" cy="4513006"/>
          </a:xfrm>
        </p:spPr>
        <p:txBody>
          <a:bodyPr>
            <a:normAutofit fontScale="47500" lnSpcReduction="20000"/>
          </a:bodyPr>
          <a:lstStyle/>
          <a:p>
            <a:endParaRPr dirty="0"/>
          </a:p>
          <a:p>
            <a:r>
              <a:rPr sz="4500" dirty="0"/>
              <a:t>People with intellectual disabilities and mental health problems are not a different kind of people and therefore have no fundamentally different needs</a:t>
            </a:r>
          </a:p>
          <a:p>
            <a:endParaRPr sz="4500" dirty="0"/>
          </a:p>
          <a:p>
            <a:r>
              <a:rPr sz="4500" dirty="0"/>
              <a:t>A good starting point is therefore that they are welcome in generalist mental health services</a:t>
            </a:r>
          </a:p>
          <a:p>
            <a:endParaRPr sz="4500" dirty="0"/>
          </a:p>
          <a:p>
            <a:r>
              <a:rPr sz="4500" dirty="0"/>
              <a:t>If additional expertise is needed, it can be added outreach</a:t>
            </a:r>
            <a:r>
              <a:rPr lang="nl-BE" sz="4500" dirty="0"/>
              <a:t>/mobile teams</a:t>
            </a:r>
            <a:r>
              <a:rPr sz="4500" dirty="0"/>
              <a:t>.</a:t>
            </a:r>
          </a:p>
          <a:p>
            <a:endParaRPr sz="4500" dirty="0"/>
          </a:p>
          <a:p>
            <a:r>
              <a:rPr sz="4500" dirty="0"/>
              <a:t>In some cases, it may be better to provide care in specialized services, but these also have disadvantages (concentration of externalizing behavior).</a:t>
            </a:r>
          </a:p>
          <a:p>
            <a:endParaRPr sz="4500" dirty="0"/>
          </a:p>
          <a:p>
            <a:r>
              <a:rPr sz="4500" dirty="0"/>
              <a:t>Plea for diversity and heterogeneity.</a:t>
            </a:r>
          </a:p>
          <a:p>
            <a:endParaRPr dirty="0"/>
          </a:p>
        </p:txBody>
      </p:sp>
    </p:spTree>
    <p:extLst>
      <p:ext uri="{BB962C8B-B14F-4D97-AF65-F5344CB8AC3E}">
        <p14:creationId xmlns:p14="http://schemas.microsoft.com/office/powerpoint/2010/main" val="308107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A97E2-51C4-410F-8A20-CD389AD087F8}"/>
              </a:ext>
            </a:extLst>
          </p:cNvPr>
          <p:cNvSpPr>
            <a:spLocks noGrp="1"/>
          </p:cNvSpPr>
          <p:nvPr>
            <p:ph type="title"/>
          </p:nvPr>
        </p:nvSpPr>
        <p:spPr>
          <a:xfrm>
            <a:off x="1229033" y="624110"/>
            <a:ext cx="10275580" cy="1280890"/>
          </a:xfrm>
        </p:spPr>
        <p:txBody>
          <a:bodyPr>
            <a:normAutofit/>
          </a:bodyPr>
          <a:lstStyle/>
          <a:p>
            <a:r>
              <a:rPr lang="nl-BE" dirty="0"/>
              <a:t>Care </a:t>
            </a:r>
            <a:r>
              <a:rPr lang="nl-BE" dirty="0" err="1"/>
              <a:t>for</a:t>
            </a:r>
            <a:r>
              <a:rPr lang="nl-BE" dirty="0"/>
              <a:t> persons with ID en MH problems</a:t>
            </a:r>
            <a:endParaRPr dirty="0"/>
          </a:p>
        </p:txBody>
      </p:sp>
      <p:sp>
        <p:nvSpPr>
          <p:cNvPr id="3" name="Tijdelijke aanduiding voor inhoud 2">
            <a:extLst>
              <a:ext uri="{FF2B5EF4-FFF2-40B4-BE49-F238E27FC236}">
                <a16:creationId xmlns:a16="http://schemas.microsoft.com/office/drawing/2014/main" id="{76038BF0-FD9E-412B-AAB1-BB9299DDCDA8}"/>
              </a:ext>
            </a:extLst>
          </p:cNvPr>
          <p:cNvSpPr>
            <a:spLocks noGrp="1"/>
          </p:cNvSpPr>
          <p:nvPr>
            <p:ph idx="1"/>
          </p:nvPr>
        </p:nvSpPr>
        <p:spPr>
          <a:xfrm>
            <a:off x="1313895" y="2133600"/>
            <a:ext cx="10190717" cy="3777622"/>
          </a:xfrm>
        </p:spPr>
        <p:txBody>
          <a:bodyPr/>
          <a:lstStyle/>
          <a:p>
            <a:r>
              <a:t>There seems to be a great eagerness in generalist services to refer to specialized services as quickly as possible.</a:t>
            </a:r>
          </a:p>
          <a:p>
            <a:endParaRPr/>
          </a:p>
          <a:p>
            <a:r>
              <a:t>Instead of either generalist or specialist, everything indicates that both are needed and that cooperation is the only option.</a:t>
            </a:r>
          </a:p>
          <a:p>
            <a:endParaRPr/>
          </a:p>
          <a:p>
            <a:r>
              <a:t>Guidance in pairs, co-productions yield much better results than referrals.</a:t>
            </a:r>
          </a:p>
        </p:txBody>
      </p:sp>
    </p:spTree>
    <p:extLst>
      <p:ext uri="{BB962C8B-B14F-4D97-AF65-F5344CB8AC3E}">
        <p14:creationId xmlns:p14="http://schemas.microsoft.com/office/powerpoint/2010/main" val="140832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6B44-F690-7BD8-663A-DA8A14C319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36271B-4028-E589-7F1D-E859EAFDA6CD}"/>
              </a:ext>
            </a:extLst>
          </p:cNvPr>
          <p:cNvSpPr>
            <a:spLocks noGrp="1"/>
          </p:cNvSpPr>
          <p:nvPr>
            <p:ph type="title"/>
          </p:nvPr>
        </p:nvSpPr>
        <p:spPr/>
        <p:txBody>
          <a:bodyPr>
            <a:normAutofit fontScale="90000"/>
          </a:bodyPr>
          <a:lstStyle/>
          <a:p>
            <a:r>
              <a:rPr lang="en-US" dirty="0"/>
              <a:t>Environment Makes the Difference. What Kind of Caregivers Do Clients with Intellectual Disabilities and Mental Health Problems Need?</a:t>
            </a:r>
            <a:endParaRPr dirty="0"/>
          </a:p>
        </p:txBody>
      </p:sp>
      <p:sp>
        <p:nvSpPr>
          <p:cNvPr id="3" name="Tijdelijke aanduiding voor inhoud 2">
            <a:extLst>
              <a:ext uri="{FF2B5EF4-FFF2-40B4-BE49-F238E27FC236}">
                <a16:creationId xmlns:a16="http://schemas.microsoft.com/office/drawing/2014/main" id="{00814A5A-23DF-23E5-B2B8-526325F18648}"/>
              </a:ext>
            </a:extLst>
          </p:cNvPr>
          <p:cNvSpPr>
            <a:spLocks noGrp="1"/>
          </p:cNvSpPr>
          <p:nvPr>
            <p:ph idx="1"/>
          </p:nvPr>
        </p:nvSpPr>
        <p:spPr>
          <a:xfrm>
            <a:off x="2152650" y="1943101"/>
            <a:ext cx="7886700" cy="3970645"/>
          </a:xfrm>
        </p:spPr>
        <p:txBody>
          <a:bodyPr>
            <a:noAutofit/>
          </a:bodyPr>
          <a:lstStyle/>
          <a:p>
            <a:r>
              <a:rPr dirty="0"/>
              <a:t>A</a:t>
            </a:r>
            <a:r>
              <a:rPr lang="nl-BE" dirty="0" err="1"/>
              <a:t>ttention</a:t>
            </a:r>
            <a:r>
              <a:rPr lang="nl-BE" dirty="0"/>
              <a:t> and </a:t>
            </a:r>
            <a:r>
              <a:rPr lang="nl-BE" dirty="0" err="1"/>
              <a:t>presence</a:t>
            </a:r>
            <a:endParaRPr lang="nl-BE" dirty="0"/>
          </a:p>
          <a:p>
            <a:r>
              <a:rPr dirty="0"/>
              <a:t>Sensitive and responsive</a:t>
            </a:r>
          </a:p>
          <a:p>
            <a:r>
              <a:rPr dirty="0"/>
              <a:t>Constantly reflecting/mentalizing about client, self and relationship</a:t>
            </a:r>
          </a:p>
          <a:p>
            <a:r>
              <a:rPr dirty="0"/>
              <a:t>Flexibly adapting and </a:t>
            </a:r>
            <a:r>
              <a:rPr lang="nl-BE" dirty="0" err="1"/>
              <a:t>attun</a:t>
            </a:r>
            <a:r>
              <a:rPr dirty="0" err="1"/>
              <a:t>ing</a:t>
            </a:r>
            <a:endParaRPr dirty="0"/>
          </a:p>
          <a:p>
            <a:r>
              <a:rPr dirty="0"/>
              <a:t>Balance distance-closeness; islands of contact; space and availability vs. boundaries</a:t>
            </a:r>
          </a:p>
          <a:p>
            <a:r>
              <a:rPr dirty="0"/>
              <a:t>Sturdiness, and strong in 'helpful boundaries'</a:t>
            </a:r>
          </a:p>
          <a:p>
            <a:endParaRPr dirty="0"/>
          </a:p>
        </p:txBody>
      </p:sp>
    </p:spTree>
    <p:extLst>
      <p:ext uri="{BB962C8B-B14F-4D97-AF65-F5344CB8AC3E}">
        <p14:creationId xmlns:p14="http://schemas.microsoft.com/office/powerpoint/2010/main" val="363497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6AB73-703C-09BD-349D-CB0050494F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5CA093-BD24-155F-3A99-BD7A1678973C}"/>
              </a:ext>
            </a:extLst>
          </p:cNvPr>
          <p:cNvSpPr>
            <a:spLocks noGrp="1"/>
          </p:cNvSpPr>
          <p:nvPr>
            <p:ph type="title"/>
          </p:nvPr>
        </p:nvSpPr>
        <p:spPr/>
        <p:txBody>
          <a:bodyPr>
            <a:normAutofit fontScale="90000"/>
          </a:bodyPr>
          <a:lstStyle/>
          <a:p>
            <a:r>
              <a:rPr lang="en-US" dirty="0"/>
              <a:t>Environment Makes the Difference. What Kind of Caregivers Do Clients with Intellectual Disabilities and Mental Health Problems Need?</a:t>
            </a:r>
            <a:endParaRPr dirty="0"/>
          </a:p>
        </p:txBody>
      </p:sp>
      <p:sp>
        <p:nvSpPr>
          <p:cNvPr id="3" name="Tijdelijke aanduiding voor inhoud 2">
            <a:extLst>
              <a:ext uri="{FF2B5EF4-FFF2-40B4-BE49-F238E27FC236}">
                <a16:creationId xmlns:a16="http://schemas.microsoft.com/office/drawing/2014/main" id="{E8DCEA08-3149-7DC5-8090-6CEC4032ED7F}"/>
              </a:ext>
            </a:extLst>
          </p:cNvPr>
          <p:cNvSpPr>
            <a:spLocks noGrp="1"/>
          </p:cNvSpPr>
          <p:nvPr>
            <p:ph idx="1"/>
          </p:nvPr>
        </p:nvSpPr>
        <p:spPr>
          <a:xfrm>
            <a:off x="2152650" y="1943101"/>
            <a:ext cx="7886700" cy="3970645"/>
          </a:xfrm>
        </p:spPr>
        <p:txBody>
          <a:bodyPr>
            <a:noAutofit/>
          </a:bodyPr>
          <a:lstStyle/>
          <a:p>
            <a:r>
              <a:rPr lang="nl-BE" dirty="0"/>
              <a:t>Expert</a:t>
            </a:r>
            <a:r>
              <a:rPr dirty="0"/>
              <a:t> in co-</a:t>
            </a:r>
            <a:r>
              <a:rPr dirty="0" err="1"/>
              <a:t>regul</a:t>
            </a:r>
            <a:r>
              <a:rPr lang="nl-BE" dirty="0" err="1"/>
              <a:t>ating</a:t>
            </a:r>
            <a:endParaRPr dirty="0"/>
          </a:p>
          <a:p>
            <a:r>
              <a:rPr dirty="0"/>
              <a:t>Balance rest-action</a:t>
            </a:r>
          </a:p>
          <a:p>
            <a:r>
              <a:rPr dirty="0"/>
              <a:t>'Normal' and small things</a:t>
            </a:r>
          </a:p>
          <a:p>
            <a:r>
              <a:rPr dirty="0"/>
              <a:t>To love and to let love</a:t>
            </a:r>
          </a:p>
          <a:p>
            <a:endParaRPr dirty="0"/>
          </a:p>
          <a:p>
            <a:r>
              <a:rPr dirty="0"/>
              <a:t>... top athletes</a:t>
            </a:r>
          </a:p>
          <a:p>
            <a:r>
              <a:rPr dirty="0"/>
              <a:t>... </a:t>
            </a:r>
            <a:r>
              <a:rPr lang="nl-BE" dirty="0" err="1"/>
              <a:t>magicians</a:t>
            </a:r>
            <a:endParaRPr dirty="0"/>
          </a:p>
        </p:txBody>
      </p:sp>
    </p:spTree>
    <p:extLst>
      <p:ext uri="{BB962C8B-B14F-4D97-AF65-F5344CB8AC3E}">
        <p14:creationId xmlns:p14="http://schemas.microsoft.com/office/powerpoint/2010/main" val="169288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1DA9D-239E-8270-F9E5-91FEF5CC3DD3}"/>
              </a:ext>
            </a:extLst>
          </p:cNvPr>
          <p:cNvSpPr>
            <a:spLocks noGrp="1"/>
          </p:cNvSpPr>
          <p:nvPr>
            <p:ph type="title"/>
          </p:nvPr>
        </p:nvSpPr>
        <p:spPr/>
        <p:txBody>
          <a:bodyPr/>
          <a:lstStyle/>
          <a:p>
            <a:endParaRPr lang="nl-BE"/>
          </a:p>
        </p:txBody>
      </p:sp>
      <p:pic>
        <p:nvPicPr>
          <p:cNvPr id="5" name="Tijdelijke aanduiding voor inhoud 4">
            <a:extLst>
              <a:ext uri="{FF2B5EF4-FFF2-40B4-BE49-F238E27FC236}">
                <a16:creationId xmlns:a16="http://schemas.microsoft.com/office/drawing/2014/main" id="{9B46399B-D14F-9C9A-D3C3-D3267719A090}"/>
              </a:ext>
            </a:extLst>
          </p:cNvPr>
          <p:cNvPicPr>
            <a:picLocks noGrp="1" noChangeAspect="1"/>
          </p:cNvPicPr>
          <p:nvPr>
            <p:ph idx="1"/>
          </p:nvPr>
        </p:nvPicPr>
        <p:blipFill>
          <a:blip r:embed="rId2"/>
          <a:stretch>
            <a:fillRect/>
          </a:stretch>
        </p:blipFill>
        <p:spPr>
          <a:xfrm>
            <a:off x="3683115" y="0"/>
            <a:ext cx="4979449" cy="6858000"/>
          </a:xfrm>
        </p:spPr>
      </p:pic>
    </p:spTree>
    <p:extLst>
      <p:ext uri="{BB962C8B-B14F-4D97-AF65-F5344CB8AC3E}">
        <p14:creationId xmlns:p14="http://schemas.microsoft.com/office/powerpoint/2010/main" val="89161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1636885-FACB-4C18-9050-A7EF18FA9DC4}"/>
              </a:ext>
            </a:extLst>
          </p:cNvPr>
          <p:cNvPicPr>
            <a:picLocks noChangeAspect="1"/>
          </p:cNvPicPr>
          <p:nvPr/>
        </p:nvPicPr>
        <p:blipFill rotWithShape="1">
          <a:blip r:embed="rId2">
            <a:alphaModFix amt="40000"/>
          </a:blip>
          <a:srcRect l="11384" r="1060"/>
          <a:stretch/>
        </p:blipFill>
        <p:spPr>
          <a:xfrm>
            <a:off x="0" y="0"/>
            <a:ext cx="12191997" cy="6857990"/>
          </a:xfrm>
          <a:prstGeom prst="rect">
            <a:avLst/>
          </a:prstGeom>
        </p:spPr>
      </p:pic>
      <p:sp>
        <p:nvSpPr>
          <p:cNvPr id="2" name="Titel 1">
            <a:extLst>
              <a:ext uri="{FF2B5EF4-FFF2-40B4-BE49-F238E27FC236}">
                <a16:creationId xmlns:a16="http://schemas.microsoft.com/office/drawing/2014/main" id="{280766A5-0B5F-43C7-96A4-AAD355289EA3}"/>
              </a:ext>
            </a:extLst>
          </p:cNvPr>
          <p:cNvSpPr>
            <a:spLocks noGrp="1"/>
          </p:cNvSpPr>
          <p:nvPr>
            <p:ph type="title"/>
          </p:nvPr>
        </p:nvSpPr>
        <p:spPr>
          <a:xfrm>
            <a:off x="1900040" y="302868"/>
            <a:ext cx="9484225" cy="1461778"/>
          </a:xfrm>
        </p:spPr>
        <p:txBody>
          <a:bodyPr>
            <a:normAutofit/>
          </a:bodyPr>
          <a:lstStyle/>
          <a:p>
            <a:endParaRPr lang="nl-BE" sz="4000" dirty="0"/>
          </a:p>
        </p:txBody>
      </p:sp>
      <p:sp>
        <p:nvSpPr>
          <p:cNvPr id="8" name="Content Placeholder 7">
            <a:extLst>
              <a:ext uri="{FF2B5EF4-FFF2-40B4-BE49-F238E27FC236}">
                <a16:creationId xmlns:a16="http://schemas.microsoft.com/office/drawing/2014/main" id="{B44143D6-E469-4850-97ED-B53398C37C47}"/>
              </a:ext>
            </a:extLst>
          </p:cNvPr>
          <p:cNvSpPr>
            <a:spLocks noGrp="1"/>
          </p:cNvSpPr>
          <p:nvPr>
            <p:ph idx="1"/>
          </p:nvPr>
        </p:nvSpPr>
        <p:spPr>
          <a:xfrm>
            <a:off x="815302" y="1300480"/>
            <a:ext cx="10755134" cy="4537201"/>
          </a:xfrm>
        </p:spPr>
        <p:txBody>
          <a:bodyPr>
            <a:normAutofit/>
          </a:bodyPr>
          <a:lstStyle/>
          <a:p>
            <a:pPr marL="0" indent="0">
              <a:buNone/>
            </a:pPr>
            <a:r>
              <a:rPr lang="en-US" sz="2400" i="1" dirty="0"/>
              <a:t>“From birth, always abrupt transitions, from one day to the next to a foster family, to a residential group, to another group… never any further contact with previous care providers.”</a:t>
            </a:r>
          </a:p>
          <a:p>
            <a:pPr marL="0" indent="0">
              <a:buNone/>
            </a:pPr>
            <a:br>
              <a:rPr lang="en-US" sz="2400" i="1" dirty="0"/>
            </a:br>
            <a:r>
              <a:rPr lang="en-US" sz="2400" i="1" dirty="0"/>
              <a:t>“I could not build friendships because I had to change groups so often.”</a:t>
            </a:r>
            <a:br>
              <a:rPr lang="en-US" sz="2400" i="1" dirty="0"/>
            </a:br>
            <a:endParaRPr lang="en-US" sz="2400" i="1" dirty="0"/>
          </a:p>
          <a:p>
            <a:pPr marL="0" indent="0">
              <a:buNone/>
            </a:pPr>
            <a:r>
              <a:rPr lang="en-US" sz="2400" i="1" dirty="0"/>
              <a:t>“At age 14, I was placed in a municipality I had never heard of; it was completely inaccessible by public transport.”</a:t>
            </a:r>
            <a:br>
              <a:rPr lang="en-US" sz="2400" i="1" dirty="0"/>
            </a:br>
            <a:endParaRPr lang="en-US" sz="2400" i="1" dirty="0"/>
          </a:p>
          <a:p>
            <a:pPr marL="0" indent="0">
              <a:buNone/>
            </a:pPr>
            <a:endParaRPr lang="en-US" sz="2400" i="1" dirty="0"/>
          </a:p>
          <a:p>
            <a:pPr marL="0" indent="0">
              <a:buNone/>
            </a:pPr>
            <a:r>
              <a:rPr lang="en-US" sz="3200" b="1" i="1" dirty="0"/>
              <a:t>… barriers and ruptures …</a:t>
            </a:r>
          </a:p>
          <a:p>
            <a:pPr marL="0" indent="0">
              <a:buNone/>
            </a:pPr>
            <a:endParaRPr lang="en-US" sz="2400" i="1" dirty="0"/>
          </a:p>
          <a:p>
            <a:pPr marL="0" indent="0">
              <a:buNone/>
            </a:pPr>
            <a:endParaRPr lang="en-US" sz="2400" i="1" dirty="0"/>
          </a:p>
          <a:p>
            <a:pPr marL="0" indent="0">
              <a:buNone/>
            </a:pPr>
            <a:endParaRPr lang="nl-BE" sz="2400" i="1" dirty="0"/>
          </a:p>
          <a:p>
            <a:endParaRPr lang="en-US" sz="2400" dirty="0"/>
          </a:p>
        </p:txBody>
      </p:sp>
    </p:spTree>
    <p:extLst>
      <p:ext uri="{BB962C8B-B14F-4D97-AF65-F5344CB8AC3E}">
        <p14:creationId xmlns:p14="http://schemas.microsoft.com/office/powerpoint/2010/main" val="391467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a:t>C</a:t>
            </a:r>
            <a:r>
              <a:rPr sz="4000" b="1" dirty="0" err="1"/>
              <a:t>ontinu</a:t>
            </a:r>
            <a:r>
              <a:rPr lang="nl-BE" sz="4000" b="1" dirty="0"/>
              <a:t>i</a:t>
            </a:r>
            <a:r>
              <a:rPr sz="4000" b="1" dirty="0"/>
              <a:t>t</a:t>
            </a:r>
            <a:r>
              <a:rPr lang="nl-BE" sz="4000" b="1" dirty="0"/>
              <a:t>y of Care</a:t>
            </a:r>
            <a:r>
              <a:rPr sz="4000" b="1" dirty="0"/>
              <a:t>: conceptual</a:t>
            </a:r>
          </a:p>
        </p:txBody>
      </p:sp>
      <p:sp>
        <p:nvSpPr>
          <p:cNvPr id="3" name="Tijdelijke aanduiding voor inhoud 2"/>
          <p:cNvSpPr>
            <a:spLocks noGrp="1"/>
          </p:cNvSpPr>
          <p:nvPr>
            <p:ph idx="1"/>
          </p:nvPr>
        </p:nvSpPr>
        <p:spPr/>
        <p:txBody>
          <a:bodyPr>
            <a:normAutofit/>
          </a:bodyPr>
          <a:lstStyle/>
          <a:p>
            <a:r>
              <a:rPr dirty="0"/>
              <a:t>Layered concept</a:t>
            </a:r>
          </a:p>
          <a:p>
            <a:r>
              <a:rPr dirty="0"/>
              <a:t>Relationship between continuity of care and quality of care</a:t>
            </a:r>
          </a:p>
          <a:p>
            <a:r>
              <a:rPr dirty="0"/>
              <a:t>Continuity of care is about</a:t>
            </a:r>
          </a:p>
          <a:p>
            <a:pPr lvl="1"/>
            <a:r>
              <a:rPr dirty="0"/>
              <a:t>interaction client – caregiver</a:t>
            </a:r>
          </a:p>
          <a:p>
            <a:pPr lvl="1"/>
            <a:r>
              <a:rPr dirty="0"/>
              <a:t>coordination between different care systems; 'integrated'</a:t>
            </a:r>
          </a:p>
          <a:p>
            <a:pPr lvl="1"/>
            <a:r>
              <a:rPr dirty="0"/>
              <a:t>gradual transitions</a:t>
            </a:r>
          </a:p>
          <a:p>
            <a:pPr lvl="1"/>
            <a:r>
              <a:rPr dirty="0"/>
              <a:t>network perspective</a:t>
            </a:r>
          </a:p>
          <a:p>
            <a:endParaRPr dirty="0"/>
          </a:p>
        </p:txBody>
      </p:sp>
    </p:spTree>
    <p:extLst>
      <p:ext uri="{BB962C8B-B14F-4D97-AF65-F5344CB8AC3E}">
        <p14:creationId xmlns:p14="http://schemas.microsoft.com/office/powerpoint/2010/main" val="31261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426" y="0"/>
            <a:ext cx="7096432" cy="1325563"/>
          </a:xfrm>
        </p:spPr>
        <p:txBody>
          <a:bodyPr>
            <a:normAutofit fontScale="90000"/>
          </a:bodyPr>
          <a:lstStyle/>
          <a:p>
            <a:br>
              <a:rPr lang="en-US" b="1" dirty="0"/>
            </a:br>
            <a:r>
              <a:rPr lang="en-US" b="1" dirty="0"/>
              <a:t>Continuity of Care: Conceptual</a:t>
            </a:r>
            <a:br>
              <a:rPr lang="en-US" dirty="0"/>
            </a:br>
            <a:endParaRPr lang="nl-BE" dirty="0"/>
          </a:p>
        </p:txBody>
      </p:sp>
      <p:sp>
        <p:nvSpPr>
          <p:cNvPr id="3" name="Tijdelijke aanduiding voor inhoud 2"/>
          <p:cNvSpPr>
            <a:spLocks noGrp="1"/>
          </p:cNvSpPr>
          <p:nvPr>
            <p:ph idx="1"/>
          </p:nvPr>
        </p:nvSpPr>
        <p:spPr>
          <a:xfrm>
            <a:off x="838200" y="1554480"/>
            <a:ext cx="10515600" cy="4622483"/>
          </a:xfrm>
        </p:spPr>
        <p:txBody>
          <a:bodyPr>
            <a:normAutofit fontScale="85000" lnSpcReduction="20000"/>
          </a:bodyPr>
          <a:lstStyle/>
          <a:p>
            <a:r>
              <a:rPr lang="en-US" dirty="0"/>
              <a:t>Continuity of care should not be approached solely from the (professional) care perspective</a:t>
            </a:r>
          </a:p>
          <a:p>
            <a:endParaRPr lang="en-US" dirty="0"/>
          </a:p>
          <a:p>
            <a:r>
              <a:rPr lang="en-US" dirty="0"/>
              <a:t>Key factor: participation and sense of control over one’s own trajectory </a:t>
            </a:r>
          </a:p>
          <a:p>
            <a:pPr lvl="1"/>
            <a:r>
              <a:rPr lang="en-US" dirty="0"/>
              <a:t>Priority should be given to the perspective of (young) people themselves (and their environment)</a:t>
            </a:r>
          </a:p>
          <a:p>
            <a:pPr marL="457200" lvl="1" indent="0">
              <a:buNone/>
            </a:pPr>
            <a:endParaRPr lang="en-US" dirty="0"/>
          </a:p>
          <a:p>
            <a:r>
              <a:rPr lang="en-US" dirty="0"/>
              <a:t>Experienced continuity by young people: ‘disenchanting’ </a:t>
            </a:r>
            <a:r>
              <a:rPr lang="en-US" sz="1900" dirty="0"/>
              <a:t>(Cachet, 2022)</a:t>
            </a:r>
          </a:p>
          <a:p>
            <a:endParaRPr lang="en-US" dirty="0"/>
          </a:p>
          <a:p>
            <a:r>
              <a:rPr lang="en-US" dirty="0"/>
              <a:t>Relevant domains: </a:t>
            </a:r>
          </a:p>
          <a:p>
            <a:pPr lvl="1"/>
            <a:r>
              <a:rPr lang="en-US" dirty="0"/>
              <a:t>Participation</a:t>
            </a:r>
          </a:p>
          <a:p>
            <a:pPr lvl="1"/>
            <a:r>
              <a:rPr lang="en-US" dirty="0"/>
              <a:t>Regionality</a:t>
            </a:r>
          </a:p>
          <a:p>
            <a:pPr lvl="1"/>
            <a:r>
              <a:rPr lang="en-US" dirty="0"/>
              <a:t>Accessibility</a:t>
            </a:r>
          </a:p>
          <a:p>
            <a:pPr lvl="1"/>
            <a:r>
              <a:rPr lang="en-US" dirty="0"/>
              <a:t>Collaboration</a:t>
            </a:r>
          </a:p>
          <a:p>
            <a:endParaRPr lang="nl-BE" dirty="0"/>
          </a:p>
          <a:p>
            <a:pPr marL="457200" lvl="1" indent="0">
              <a:buNone/>
            </a:pPr>
            <a:endParaRPr lang="nl-BE" dirty="0"/>
          </a:p>
        </p:txBody>
      </p:sp>
    </p:spTree>
    <p:extLst>
      <p:ext uri="{BB962C8B-B14F-4D97-AF65-F5344CB8AC3E}">
        <p14:creationId xmlns:p14="http://schemas.microsoft.com/office/powerpoint/2010/main" val="64413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47C4C-F96B-9611-EE16-3D9AD568991C}"/>
              </a:ext>
            </a:extLst>
          </p:cNvPr>
          <p:cNvSpPr>
            <a:spLocks noGrp="1"/>
          </p:cNvSpPr>
          <p:nvPr>
            <p:ph type="title"/>
          </p:nvPr>
        </p:nvSpPr>
        <p:spPr/>
        <p:txBody>
          <a:bodyPr/>
          <a:lstStyle/>
          <a:p>
            <a:r>
              <a:rPr lang="nl-BE" dirty="0"/>
              <a:t>C</a:t>
            </a:r>
            <a:r>
              <a:rPr dirty="0" err="1"/>
              <a:t>ontinuity</a:t>
            </a:r>
            <a:r>
              <a:rPr dirty="0"/>
              <a:t> of care </a:t>
            </a:r>
            <a:r>
              <a:rPr lang="nl-BE" dirty="0"/>
              <a:t>(</a:t>
            </a:r>
            <a:r>
              <a:rPr dirty="0"/>
              <a:t>COMGGKJ</a:t>
            </a:r>
            <a:r>
              <a:rPr lang="nl-BE" dirty="0"/>
              <a:t>)</a:t>
            </a:r>
            <a:endParaRPr dirty="0"/>
          </a:p>
        </p:txBody>
      </p:sp>
      <p:sp>
        <p:nvSpPr>
          <p:cNvPr id="3" name="Tijdelijke aanduiding voor inhoud 2">
            <a:extLst>
              <a:ext uri="{FF2B5EF4-FFF2-40B4-BE49-F238E27FC236}">
                <a16:creationId xmlns:a16="http://schemas.microsoft.com/office/drawing/2014/main" id="{D7B41686-5DF8-1A91-4323-F8A3F8E62246}"/>
              </a:ext>
            </a:extLst>
          </p:cNvPr>
          <p:cNvSpPr>
            <a:spLocks noGrp="1"/>
          </p:cNvSpPr>
          <p:nvPr>
            <p:ph idx="1"/>
          </p:nvPr>
        </p:nvSpPr>
        <p:spPr/>
        <p:txBody>
          <a:bodyPr>
            <a:normAutofit fontScale="85000" lnSpcReduction="20000"/>
          </a:bodyPr>
          <a:lstStyle/>
          <a:p>
            <a:r>
              <a:rPr dirty="0"/>
              <a:t>Both from scientific research, clinical practice, and from </a:t>
            </a:r>
            <a:r>
              <a:rPr lang="nl-BE" dirty="0" err="1"/>
              <a:t>federal</a:t>
            </a:r>
            <a:r>
              <a:rPr lang="nl-BE" dirty="0"/>
              <a:t> </a:t>
            </a:r>
            <a:r>
              <a:rPr lang="nl-BE" dirty="0" err="1"/>
              <a:t>administration</a:t>
            </a:r>
            <a:r>
              <a:rPr dirty="0"/>
              <a:t> and </a:t>
            </a:r>
            <a:r>
              <a:rPr lang="nl-BE" dirty="0" err="1"/>
              <a:t>Ministry</a:t>
            </a:r>
            <a:r>
              <a:rPr dirty="0"/>
              <a:t>, continuity of care appears to be one of the spearheads and indicators of current (quality of) care for, among others, children and young people in mental health care, especially for complex and comorbid target groups.</a:t>
            </a:r>
          </a:p>
          <a:p>
            <a:endParaRPr dirty="0"/>
          </a:p>
          <a:p>
            <a:r>
              <a:rPr dirty="0"/>
              <a:t>Continuity of care is divided into</a:t>
            </a:r>
          </a:p>
          <a:p>
            <a:pPr lvl="1"/>
            <a:r>
              <a:rPr dirty="0"/>
              <a:t>relation</a:t>
            </a:r>
            <a:r>
              <a:rPr lang="nl-BE" dirty="0"/>
              <a:t>a</a:t>
            </a:r>
            <a:r>
              <a:rPr dirty="0"/>
              <a:t>l </a:t>
            </a:r>
            <a:r>
              <a:rPr dirty="0" err="1"/>
              <a:t>continu</a:t>
            </a:r>
            <a:r>
              <a:rPr lang="nl-BE" dirty="0"/>
              <a:t>i</a:t>
            </a:r>
            <a:r>
              <a:rPr dirty="0"/>
              <a:t>t</a:t>
            </a:r>
            <a:r>
              <a:rPr lang="nl-BE" dirty="0"/>
              <a:t>y</a:t>
            </a:r>
            <a:endParaRPr dirty="0"/>
          </a:p>
          <a:p>
            <a:pPr lvl="1"/>
            <a:r>
              <a:rPr dirty="0"/>
              <a:t>management continuity</a:t>
            </a:r>
          </a:p>
          <a:p>
            <a:pPr lvl="1"/>
            <a:r>
              <a:rPr dirty="0"/>
              <a:t>information continuity</a:t>
            </a:r>
          </a:p>
          <a:p>
            <a:pPr lvl="1"/>
            <a:r>
              <a:rPr dirty="0"/>
              <a:t>experienced continuity</a:t>
            </a:r>
            <a:r>
              <a:rPr lang="nl-BE" dirty="0"/>
              <a:t> </a:t>
            </a:r>
            <a:r>
              <a:rPr lang="nl-BE" sz="1900" dirty="0"/>
              <a:t>(Freeman, 2007)</a:t>
            </a:r>
            <a:endParaRPr sz="1900" dirty="0"/>
          </a:p>
          <a:p>
            <a:endParaRPr dirty="0"/>
          </a:p>
          <a:p>
            <a:r>
              <a:rPr dirty="0"/>
              <a:t>The latter, especially for children/young people themselves and their context, is considered to be the most guiding continuity.</a:t>
            </a:r>
          </a:p>
          <a:p>
            <a:endParaRPr dirty="0"/>
          </a:p>
          <a:p>
            <a:endParaRPr dirty="0"/>
          </a:p>
        </p:txBody>
      </p:sp>
    </p:spTree>
    <p:extLst>
      <p:ext uri="{BB962C8B-B14F-4D97-AF65-F5344CB8AC3E}">
        <p14:creationId xmlns:p14="http://schemas.microsoft.com/office/powerpoint/2010/main" val="311757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68E2E-D9A7-E0CE-B36F-D2C2C0D6EF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799510-B875-1822-CD7F-A9CF1D87F33C}"/>
              </a:ext>
            </a:extLst>
          </p:cNvPr>
          <p:cNvSpPr>
            <a:spLocks noGrp="1"/>
          </p:cNvSpPr>
          <p:nvPr>
            <p:ph type="title"/>
          </p:nvPr>
        </p:nvSpPr>
        <p:spPr/>
        <p:txBody>
          <a:bodyPr/>
          <a:lstStyle/>
          <a:p>
            <a:r>
              <a:rPr lang="nl-BE" dirty="0"/>
              <a:t>‘</a:t>
            </a:r>
            <a:r>
              <a:rPr lang="nl-BE" dirty="0" err="1"/>
              <a:t>Continuity</a:t>
            </a:r>
            <a:r>
              <a:rPr lang="nl-BE" dirty="0"/>
              <a:t>-reflex’</a:t>
            </a:r>
          </a:p>
        </p:txBody>
      </p:sp>
      <p:sp>
        <p:nvSpPr>
          <p:cNvPr id="3" name="Tijdelijke aanduiding voor inhoud 2">
            <a:extLst>
              <a:ext uri="{FF2B5EF4-FFF2-40B4-BE49-F238E27FC236}">
                <a16:creationId xmlns:a16="http://schemas.microsoft.com/office/drawing/2014/main" id="{EA43945D-C267-BE11-A166-E9BE7B76EA1D}"/>
              </a:ext>
            </a:extLst>
          </p:cNvPr>
          <p:cNvSpPr>
            <a:spLocks noGrp="1"/>
          </p:cNvSpPr>
          <p:nvPr>
            <p:ph idx="1"/>
          </p:nvPr>
        </p:nvSpPr>
        <p:spPr/>
        <p:txBody>
          <a:bodyPr>
            <a:normAutofit/>
          </a:bodyPr>
          <a:lstStyle/>
          <a:p>
            <a:pPr marL="0" indent="0">
              <a:buNone/>
            </a:pPr>
            <a:endParaRPr lang="nl-BE" dirty="0"/>
          </a:p>
          <a:p>
            <a:endParaRPr lang="nl-BE" dirty="0"/>
          </a:p>
        </p:txBody>
      </p:sp>
      <p:graphicFrame>
        <p:nvGraphicFramePr>
          <p:cNvPr id="10" name="Tabel 9">
            <a:extLst>
              <a:ext uri="{FF2B5EF4-FFF2-40B4-BE49-F238E27FC236}">
                <a16:creationId xmlns:a16="http://schemas.microsoft.com/office/drawing/2014/main" id="{60EE5873-AD70-4D40-64F9-64D78F91580F}"/>
              </a:ext>
            </a:extLst>
          </p:cNvPr>
          <p:cNvGraphicFramePr>
            <a:graphicFrameLocks noGrp="1"/>
          </p:cNvGraphicFramePr>
          <p:nvPr>
            <p:extLst>
              <p:ext uri="{D42A27DB-BD31-4B8C-83A1-F6EECF244321}">
                <p14:modId xmlns:p14="http://schemas.microsoft.com/office/powerpoint/2010/main" val="1654739309"/>
              </p:ext>
            </p:extLst>
          </p:nvPr>
        </p:nvGraphicFramePr>
        <p:xfrm>
          <a:off x="411982" y="1587640"/>
          <a:ext cx="11364687" cy="4905235"/>
        </p:xfrm>
        <a:graphic>
          <a:graphicData uri="http://schemas.openxmlformats.org/drawingml/2006/table">
            <a:tbl>
              <a:tblPr firstRow="1" firstCol="1" bandRow="1">
                <a:tableStyleId>{5C22544A-7EE6-4342-B048-85BDC9FD1C3A}</a:tableStyleId>
              </a:tblPr>
              <a:tblGrid>
                <a:gridCol w="2311121">
                  <a:extLst>
                    <a:ext uri="{9D8B030D-6E8A-4147-A177-3AD203B41FA5}">
                      <a16:colId xmlns:a16="http://schemas.microsoft.com/office/drawing/2014/main" val="912958116"/>
                    </a:ext>
                  </a:extLst>
                </a:gridCol>
                <a:gridCol w="1878664">
                  <a:extLst>
                    <a:ext uri="{9D8B030D-6E8A-4147-A177-3AD203B41FA5}">
                      <a16:colId xmlns:a16="http://schemas.microsoft.com/office/drawing/2014/main" val="749124953"/>
                    </a:ext>
                  </a:extLst>
                </a:gridCol>
                <a:gridCol w="2342697">
                  <a:extLst>
                    <a:ext uri="{9D8B030D-6E8A-4147-A177-3AD203B41FA5}">
                      <a16:colId xmlns:a16="http://schemas.microsoft.com/office/drawing/2014/main" val="3017920433"/>
                    </a:ext>
                  </a:extLst>
                </a:gridCol>
                <a:gridCol w="2344781">
                  <a:extLst>
                    <a:ext uri="{9D8B030D-6E8A-4147-A177-3AD203B41FA5}">
                      <a16:colId xmlns:a16="http://schemas.microsoft.com/office/drawing/2014/main" val="2243353481"/>
                    </a:ext>
                  </a:extLst>
                </a:gridCol>
                <a:gridCol w="2487424">
                  <a:extLst>
                    <a:ext uri="{9D8B030D-6E8A-4147-A177-3AD203B41FA5}">
                      <a16:colId xmlns:a16="http://schemas.microsoft.com/office/drawing/2014/main" val="2601798687"/>
                    </a:ext>
                  </a:extLst>
                </a:gridCol>
              </a:tblGrid>
              <a:tr h="1293152">
                <a:tc>
                  <a:txBody>
                    <a:bodyPr/>
                    <a:lstStyle/>
                    <a:p>
                      <a:pPr>
                        <a:lnSpc>
                          <a:spcPct val="107000"/>
                        </a:lnSpc>
                        <a:spcAft>
                          <a:spcPts val="800"/>
                        </a:spcAft>
                        <a:buNone/>
                      </a:pPr>
                      <a:r>
                        <a:rPr lang="nl-BE" sz="2000" kern="0">
                          <a:effectLst/>
                        </a:rPr>
                        <a:t> </a:t>
                      </a:r>
                      <a:endParaRPr lang="nl-BE" sz="2000" kern="100">
                        <a:effectLst/>
                      </a:endParaRPr>
                    </a:p>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nl-BE" sz="2000" kern="0" dirty="0" err="1">
                          <a:effectLst/>
                        </a:rPr>
                        <a:t>Relational</a:t>
                      </a:r>
                      <a:r>
                        <a:rPr lang="nl-BE" sz="2000" kern="0" dirty="0">
                          <a:effectLst/>
                        </a:rPr>
                        <a:t> </a:t>
                      </a:r>
                      <a:r>
                        <a:rPr lang="nl-BE" sz="2000" kern="0" dirty="0" err="1">
                          <a:effectLst/>
                        </a:rPr>
                        <a:t>continuity</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nl-BE" sz="2000" kern="0" dirty="0">
                          <a:effectLst/>
                        </a:rPr>
                        <a:t>Management </a:t>
                      </a:r>
                      <a:r>
                        <a:rPr lang="nl-BE" sz="2000" kern="0" dirty="0" err="1">
                          <a:effectLst/>
                        </a:rPr>
                        <a:t>continuity</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nl-BE" sz="2000" kern="0" dirty="0">
                          <a:effectLst/>
                        </a:rPr>
                        <a:t>Information </a:t>
                      </a:r>
                      <a:r>
                        <a:rPr lang="nl-BE" sz="2000" kern="0" dirty="0" err="1">
                          <a:effectLst/>
                        </a:rPr>
                        <a:t>continuity</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nl-BE" sz="2000" kern="0" dirty="0" err="1">
                          <a:effectLst/>
                        </a:rPr>
                        <a:t>Experienced</a:t>
                      </a:r>
                      <a:r>
                        <a:rPr lang="nl-BE" sz="2000" kern="0" dirty="0">
                          <a:effectLst/>
                        </a:rPr>
                        <a:t> </a:t>
                      </a:r>
                      <a:r>
                        <a:rPr lang="nl-BE" sz="2000" kern="0" dirty="0" err="1">
                          <a:effectLst/>
                        </a:rPr>
                        <a:t>continuity</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5408666"/>
                  </a:ext>
                </a:extLst>
              </a:tr>
              <a:tr h="829887">
                <a:tc>
                  <a:txBody>
                    <a:bodyPr/>
                    <a:lstStyle/>
                    <a:p>
                      <a:pPr>
                        <a:lnSpc>
                          <a:spcPct val="107000"/>
                        </a:lnSpc>
                        <a:spcAft>
                          <a:spcPts val="800"/>
                        </a:spcAft>
                        <a:buNone/>
                      </a:pPr>
                      <a:r>
                        <a:rPr lang="nl-BE" sz="2000" kern="0" dirty="0" err="1">
                          <a:effectLst/>
                        </a:rPr>
                        <a:t>Participation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dirty="0">
                          <a:effectLst/>
                        </a:rPr>
                        <a:t>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4017057"/>
                  </a:ext>
                </a:extLst>
              </a:tr>
              <a:tr h="850905">
                <a:tc>
                  <a:txBody>
                    <a:bodyPr/>
                    <a:lstStyle/>
                    <a:p>
                      <a:pPr>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Times New Roman" panose="02020603050405020304" pitchFamily="18" charset="0"/>
                        </a:rPr>
                        <a:t>Accessibility</a:t>
                      </a: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319457"/>
                  </a:ext>
                </a:extLst>
              </a:tr>
              <a:tr h="656547">
                <a:tc>
                  <a:txBody>
                    <a:bodyPr/>
                    <a:lstStyle/>
                    <a:p>
                      <a:pPr>
                        <a:lnSpc>
                          <a:spcPct val="107000"/>
                        </a:lnSpc>
                        <a:spcAft>
                          <a:spcPts val="800"/>
                        </a:spcAft>
                        <a:buNone/>
                      </a:pPr>
                      <a:r>
                        <a:rPr lang="nl-BE" sz="2000" kern="0" dirty="0" err="1">
                          <a:effectLst/>
                          <a:latin typeface="Calibri" panose="020F0502020204030204" pitchFamily="34" charset="0"/>
                          <a:ea typeface="Calibri" panose="020F0502020204030204" pitchFamily="34" charset="0"/>
                          <a:cs typeface="Times New Roman" panose="02020603050405020304" pitchFamily="18" charset="0"/>
                        </a:rPr>
                        <a:t>Collaboration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704291"/>
                  </a:ext>
                </a:extLst>
              </a:tr>
              <a:tr h="1274744">
                <a:tc>
                  <a:txBody>
                    <a:bodyPr/>
                    <a:lstStyle/>
                    <a:p>
                      <a:pPr>
                        <a:lnSpc>
                          <a:spcPct val="107000"/>
                        </a:lnSpc>
                        <a:spcAft>
                          <a:spcPts val="800"/>
                        </a:spcAft>
                        <a:buNone/>
                      </a:pPr>
                      <a:r>
                        <a:rPr lang="nl-BE" sz="2000" kern="0" dirty="0" err="1">
                          <a:effectLst/>
                        </a:rPr>
                        <a:t>Others</a:t>
                      </a:r>
                      <a:r>
                        <a:rPr lang="nl-BE" sz="2000" kern="0" dirty="0">
                          <a:effectLst/>
                        </a:rPr>
                        <a:t>, e.g. </a:t>
                      </a:r>
                      <a:r>
                        <a:rPr lang="nl-BE" sz="2000" kern="0" dirty="0" err="1">
                          <a:effectLst/>
                        </a:rPr>
                        <a:t>legislation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a:effectLst/>
                        </a:rPr>
                        <a:t> </a:t>
                      </a:r>
                      <a:endParaRPr lang="nl-B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nl-BE" sz="2000" kern="0" dirty="0">
                          <a:effectLst/>
                        </a:rPr>
                        <a:t>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444899"/>
                  </a:ext>
                </a:extLst>
              </a:tr>
            </a:tbl>
          </a:graphicData>
        </a:graphic>
      </p:graphicFrame>
    </p:spTree>
    <p:extLst>
      <p:ext uri="{BB962C8B-B14F-4D97-AF65-F5344CB8AC3E}">
        <p14:creationId xmlns:p14="http://schemas.microsoft.com/office/powerpoint/2010/main" val="398062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1636885-FACB-4C18-9050-A7EF18FA9DC4}"/>
              </a:ext>
            </a:extLst>
          </p:cNvPr>
          <p:cNvPicPr>
            <a:picLocks noChangeAspect="1"/>
          </p:cNvPicPr>
          <p:nvPr/>
        </p:nvPicPr>
        <p:blipFill rotWithShape="1">
          <a:blip r:embed="rId2">
            <a:alphaModFix amt="40000"/>
          </a:blip>
          <a:srcRect l="11384" r="1060"/>
          <a:stretch/>
        </p:blipFill>
        <p:spPr>
          <a:xfrm>
            <a:off x="0" y="0"/>
            <a:ext cx="12191997" cy="6857990"/>
          </a:xfrm>
          <a:prstGeom prst="rect">
            <a:avLst/>
          </a:prstGeom>
        </p:spPr>
      </p:pic>
      <p:sp>
        <p:nvSpPr>
          <p:cNvPr id="2" name="Titel 1">
            <a:extLst>
              <a:ext uri="{FF2B5EF4-FFF2-40B4-BE49-F238E27FC236}">
                <a16:creationId xmlns:a16="http://schemas.microsoft.com/office/drawing/2014/main" id="{280766A5-0B5F-43C7-96A4-AAD355289EA3}"/>
              </a:ext>
            </a:extLst>
          </p:cNvPr>
          <p:cNvSpPr>
            <a:spLocks noGrp="1"/>
          </p:cNvSpPr>
          <p:nvPr>
            <p:ph type="title"/>
          </p:nvPr>
        </p:nvSpPr>
        <p:spPr>
          <a:xfrm>
            <a:off x="1900040" y="302868"/>
            <a:ext cx="9484225" cy="1461778"/>
          </a:xfrm>
        </p:spPr>
        <p:txBody>
          <a:bodyPr>
            <a:normAutofit/>
          </a:bodyPr>
          <a:lstStyle/>
          <a:p>
            <a:endParaRPr lang="nl-BE" sz="4000" dirty="0"/>
          </a:p>
        </p:txBody>
      </p:sp>
      <p:sp>
        <p:nvSpPr>
          <p:cNvPr id="8" name="Content Placeholder 7">
            <a:extLst>
              <a:ext uri="{FF2B5EF4-FFF2-40B4-BE49-F238E27FC236}">
                <a16:creationId xmlns:a16="http://schemas.microsoft.com/office/drawing/2014/main" id="{B44143D6-E469-4850-97ED-B53398C37C47}"/>
              </a:ext>
            </a:extLst>
          </p:cNvPr>
          <p:cNvSpPr>
            <a:spLocks noGrp="1"/>
          </p:cNvSpPr>
          <p:nvPr>
            <p:ph idx="1"/>
          </p:nvPr>
        </p:nvSpPr>
        <p:spPr>
          <a:xfrm>
            <a:off x="815302" y="1300480"/>
            <a:ext cx="10755134" cy="4537201"/>
          </a:xfrm>
        </p:spPr>
        <p:txBody>
          <a:bodyPr>
            <a:normAutofit/>
          </a:bodyPr>
          <a:lstStyle/>
          <a:p>
            <a:pPr marL="0" indent="0" algn="ctr">
              <a:lnSpc>
                <a:spcPct val="107000"/>
              </a:lnSpc>
              <a:spcAft>
                <a:spcPts val="800"/>
              </a:spcAft>
              <a:buNone/>
            </a:pPr>
            <a:r>
              <a:rPr lang="en-US" sz="2400" i="1" dirty="0"/>
              <a:t>“It helps if, as a young person, you can help prepare for the transition yourself.”</a:t>
            </a:r>
            <a:br>
              <a:rPr lang="en-US" sz="2400" i="1" dirty="0"/>
            </a:br>
            <a:endParaRPr lang="en-US" sz="2400" i="1" dirty="0"/>
          </a:p>
          <a:p>
            <a:pPr marL="0" indent="0" algn="ctr">
              <a:lnSpc>
                <a:spcPct val="107000"/>
              </a:lnSpc>
              <a:spcAft>
                <a:spcPts val="800"/>
              </a:spcAft>
              <a:buNone/>
            </a:pPr>
            <a:r>
              <a:rPr lang="en-US" sz="2400" i="1" dirty="0"/>
              <a:t>“After admission to the K-unit, there was a transition to independent living training; fortunately, someone I trusted accompanied me to the introductory meeting.”</a:t>
            </a:r>
            <a:br>
              <a:rPr lang="en-US" sz="2400" i="1" dirty="0"/>
            </a:br>
            <a:endParaRPr lang="en-US" sz="2400" i="1" dirty="0"/>
          </a:p>
          <a:p>
            <a:pPr marL="0" indent="0">
              <a:buNone/>
            </a:pPr>
            <a:endParaRPr lang="en-US" sz="2400" i="1" dirty="0"/>
          </a:p>
          <a:p>
            <a:pPr marL="0" indent="0">
              <a:buNone/>
            </a:pPr>
            <a:endParaRPr lang="en-US" sz="2400" i="1" dirty="0"/>
          </a:p>
          <a:p>
            <a:pPr marL="0" indent="0">
              <a:buNone/>
            </a:pPr>
            <a:endParaRPr lang="en-US" sz="2400" i="1" dirty="0"/>
          </a:p>
          <a:p>
            <a:pPr marL="0" indent="0">
              <a:buNone/>
            </a:pPr>
            <a:endParaRPr lang="nl-BE" sz="2400" i="1" dirty="0"/>
          </a:p>
          <a:p>
            <a:endParaRPr lang="en-US" sz="2400" dirty="0"/>
          </a:p>
        </p:txBody>
      </p:sp>
    </p:spTree>
    <p:extLst>
      <p:ext uri="{BB962C8B-B14F-4D97-AF65-F5344CB8AC3E}">
        <p14:creationId xmlns:p14="http://schemas.microsoft.com/office/powerpoint/2010/main" val="272698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FDC55-79CA-99F2-4935-786348DEB3C3}"/>
              </a:ext>
            </a:extLst>
          </p:cNvPr>
          <p:cNvSpPr>
            <a:spLocks noGrp="1"/>
          </p:cNvSpPr>
          <p:nvPr>
            <p:ph type="title"/>
          </p:nvPr>
        </p:nvSpPr>
        <p:spPr/>
        <p:txBody>
          <a:bodyPr/>
          <a:lstStyle/>
          <a:p>
            <a:endParaRPr lang="nl-BE"/>
          </a:p>
        </p:txBody>
      </p:sp>
      <p:graphicFrame>
        <p:nvGraphicFramePr>
          <p:cNvPr id="4" name="Tijdelijke aanduiding voor inhoud 3">
            <a:extLst>
              <a:ext uri="{FF2B5EF4-FFF2-40B4-BE49-F238E27FC236}">
                <a16:creationId xmlns:a16="http://schemas.microsoft.com/office/drawing/2014/main" id="{2796B883-CA14-4FE2-11FE-78D6D2365AB1}"/>
              </a:ext>
            </a:extLst>
          </p:cNvPr>
          <p:cNvGraphicFramePr>
            <a:graphicFrameLocks noGrp="1"/>
          </p:cNvGraphicFramePr>
          <p:nvPr>
            <p:ph idx="1"/>
            <p:extLst>
              <p:ext uri="{D42A27DB-BD31-4B8C-83A1-F6EECF244321}">
                <p14:modId xmlns:p14="http://schemas.microsoft.com/office/powerpoint/2010/main" val="2125777919"/>
              </p:ext>
            </p:extLst>
          </p:nvPr>
        </p:nvGraphicFramePr>
        <p:xfrm>
          <a:off x="216310" y="365125"/>
          <a:ext cx="11906865" cy="6646904"/>
        </p:xfrm>
        <a:graphic>
          <a:graphicData uri="http://schemas.openxmlformats.org/drawingml/2006/table">
            <a:tbl>
              <a:tblPr/>
              <a:tblGrid>
                <a:gridCol w="2381373">
                  <a:extLst>
                    <a:ext uri="{9D8B030D-6E8A-4147-A177-3AD203B41FA5}">
                      <a16:colId xmlns:a16="http://schemas.microsoft.com/office/drawing/2014/main" val="673596815"/>
                    </a:ext>
                  </a:extLst>
                </a:gridCol>
                <a:gridCol w="2381373">
                  <a:extLst>
                    <a:ext uri="{9D8B030D-6E8A-4147-A177-3AD203B41FA5}">
                      <a16:colId xmlns:a16="http://schemas.microsoft.com/office/drawing/2014/main" val="2039324283"/>
                    </a:ext>
                  </a:extLst>
                </a:gridCol>
                <a:gridCol w="2381373">
                  <a:extLst>
                    <a:ext uri="{9D8B030D-6E8A-4147-A177-3AD203B41FA5}">
                      <a16:colId xmlns:a16="http://schemas.microsoft.com/office/drawing/2014/main" val="1664103749"/>
                    </a:ext>
                  </a:extLst>
                </a:gridCol>
                <a:gridCol w="2381373">
                  <a:extLst>
                    <a:ext uri="{9D8B030D-6E8A-4147-A177-3AD203B41FA5}">
                      <a16:colId xmlns:a16="http://schemas.microsoft.com/office/drawing/2014/main" val="3468856395"/>
                    </a:ext>
                  </a:extLst>
                </a:gridCol>
                <a:gridCol w="2381373">
                  <a:extLst>
                    <a:ext uri="{9D8B030D-6E8A-4147-A177-3AD203B41FA5}">
                      <a16:colId xmlns:a16="http://schemas.microsoft.com/office/drawing/2014/main" val="2813810344"/>
                    </a:ext>
                  </a:extLst>
                </a:gridCol>
              </a:tblGrid>
              <a:tr h="644092">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r>
                        <a:rPr lang="nl-BE" sz="2000" b="1" dirty="0" err="1"/>
                        <a:t>Relational</a:t>
                      </a:r>
                      <a:r>
                        <a:rPr lang="nl-BE" sz="2000" b="1" dirty="0"/>
                        <a:t> Continuity</a:t>
                      </a:r>
                      <a:endParaRPr lang="nl-BE" sz="2000" dirty="0"/>
                    </a:p>
                  </a:txBody>
                  <a:tcPr marL="55786" marR="55786" marT="27893" marB="27893" anchor="ctr">
                    <a:lnL>
                      <a:noFill/>
                    </a:lnL>
                    <a:lnR>
                      <a:noFill/>
                    </a:lnR>
                    <a:lnT>
                      <a:noFill/>
                    </a:lnT>
                    <a:lnB>
                      <a:noFill/>
                    </a:lnB>
                    <a:noFill/>
                  </a:tcPr>
                </a:tc>
                <a:tc>
                  <a:txBody>
                    <a:bodyPr/>
                    <a:lstStyle/>
                    <a:p>
                      <a:pPr>
                        <a:buNone/>
                      </a:pPr>
                      <a:r>
                        <a:rPr lang="nl-BE" sz="2000" b="1" dirty="0"/>
                        <a:t>Management Continuity</a:t>
                      </a:r>
                      <a:endParaRPr lang="nl-BE" sz="2000" dirty="0"/>
                    </a:p>
                  </a:txBody>
                  <a:tcPr marL="55786" marR="55786" marT="27893" marB="27893" anchor="ctr">
                    <a:lnL>
                      <a:noFill/>
                    </a:lnL>
                    <a:lnR>
                      <a:noFill/>
                    </a:lnR>
                    <a:lnT>
                      <a:noFill/>
                    </a:lnT>
                    <a:lnB>
                      <a:noFill/>
                    </a:lnB>
                    <a:noFill/>
                  </a:tcPr>
                </a:tc>
                <a:tc>
                  <a:txBody>
                    <a:bodyPr/>
                    <a:lstStyle/>
                    <a:p>
                      <a:pPr>
                        <a:buNone/>
                      </a:pPr>
                      <a:r>
                        <a:rPr lang="nl-BE" sz="2000" b="1" dirty="0" err="1"/>
                        <a:t>Informational</a:t>
                      </a:r>
                      <a:r>
                        <a:rPr lang="nl-BE" sz="2000" b="1" dirty="0"/>
                        <a:t> Continuity</a:t>
                      </a:r>
                      <a:endParaRPr lang="nl-BE" sz="2000" dirty="0"/>
                    </a:p>
                  </a:txBody>
                  <a:tcPr marL="55786" marR="55786" marT="27893" marB="27893" anchor="ctr">
                    <a:lnL>
                      <a:noFill/>
                    </a:lnL>
                    <a:lnR>
                      <a:noFill/>
                    </a:lnR>
                    <a:lnT>
                      <a:noFill/>
                    </a:lnT>
                    <a:lnB>
                      <a:noFill/>
                    </a:lnB>
                    <a:noFill/>
                  </a:tcPr>
                </a:tc>
                <a:tc>
                  <a:txBody>
                    <a:bodyPr/>
                    <a:lstStyle/>
                    <a:p>
                      <a:pPr>
                        <a:buNone/>
                      </a:pPr>
                      <a:r>
                        <a:rPr lang="nl-BE" sz="2000" b="1" dirty="0" err="1"/>
                        <a:t>Experienced</a:t>
                      </a:r>
                      <a:r>
                        <a:rPr lang="nl-BE" sz="2000" b="1" dirty="0"/>
                        <a:t> Continuity</a:t>
                      </a:r>
                      <a:endParaRPr lang="nl-BE" sz="2000" dirty="0"/>
                    </a:p>
                  </a:txBody>
                  <a:tcPr marL="55786" marR="55786" marT="27893" marB="27893" anchor="ctr">
                    <a:lnL>
                      <a:noFill/>
                    </a:lnL>
                    <a:lnR>
                      <a:noFill/>
                    </a:lnR>
                    <a:lnT>
                      <a:noFill/>
                    </a:lnT>
                    <a:lnB>
                      <a:noFill/>
                    </a:lnB>
                    <a:noFill/>
                  </a:tcPr>
                </a:tc>
                <a:extLst>
                  <a:ext uri="{0D108BD9-81ED-4DB2-BD59-A6C34878D82A}">
                    <a16:rowId xmlns:a16="http://schemas.microsoft.com/office/drawing/2014/main" val="3438705237"/>
                  </a:ext>
                </a:extLst>
              </a:tr>
              <a:tr h="4509574">
                <a:tc>
                  <a:txBody>
                    <a:bodyPr/>
                    <a:lstStyle/>
                    <a:p>
                      <a:pPr>
                        <a:buNone/>
                      </a:pPr>
                      <a:r>
                        <a:rPr lang="nl-BE" sz="2400" b="1" dirty="0"/>
                        <a:t>Definition</a:t>
                      </a:r>
                      <a:endParaRPr lang="nl-BE" sz="2400" dirty="0"/>
                    </a:p>
                  </a:txBody>
                  <a:tcPr marL="55786" marR="55786" marT="27893" marB="27893" anchor="ctr">
                    <a:lnL>
                      <a:noFill/>
                    </a:lnL>
                    <a:lnR>
                      <a:noFill/>
                    </a:lnR>
                    <a:lnT>
                      <a:noFill/>
                    </a:lnT>
                    <a:lnB>
                      <a:noFill/>
                    </a:lnB>
                    <a:noFill/>
                  </a:tcPr>
                </a:tc>
                <a:tc>
                  <a:txBody>
                    <a:bodyPr/>
                    <a:lstStyle/>
                    <a:p>
                      <a:pPr>
                        <a:buNone/>
                      </a:pPr>
                      <a:r>
                        <a:rPr lang="en-US" sz="1800" dirty="0"/>
                        <a:t>'Personal continuity’:  a stable therapeutic relationship between a client and one or more care providers</a:t>
                      </a:r>
                    </a:p>
                  </a:txBody>
                  <a:tcPr marL="55786" marR="55786" marT="27893" marB="27893" anchor="ctr">
                    <a:lnL>
                      <a:noFill/>
                    </a:lnL>
                    <a:lnR>
                      <a:noFill/>
                    </a:lnR>
                    <a:lnT>
                      <a:noFill/>
                    </a:lnT>
                    <a:lnB>
                      <a:noFill/>
                    </a:lnB>
                    <a:noFill/>
                  </a:tcPr>
                </a:tc>
                <a:tc>
                  <a:txBody>
                    <a:bodyPr/>
                    <a:lstStyle/>
                    <a:p>
                      <a:pPr>
                        <a:buNone/>
                      </a:pPr>
                      <a:r>
                        <a:rPr lang="en-US" sz="1800" dirty="0"/>
                        <a:t>Coordination and coherence of care; focus on flexible and seamless care within and across the boundaries of different care entities that are complementary and follow each other over time; as few partners as possible; flexible, responsive, contextual, and accessible</a:t>
                      </a:r>
                    </a:p>
                  </a:txBody>
                  <a:tcPr marL="55786" marR="55786" marT="27893" marB="27893" anchor="ctr">
                    <a:lnL>
                      <a:noFill/>
                    </a:lnL>
                    <a:lnR>
                      <a:noFill/>
                    </a:lnR>
                    <a:lnT>
                      <a:noFill/>
                    </a:lnT>
                    <a:lnB>
                      <a:noFill/>
                    </a:lnB>
                    <a:noFill/>
                  </a:tcPr>
                </a:tc>
                <a:tc>
                  <a:txBody>
                    <a:bodyPr/>
                    <a:lstStyle/>
                    <a:p>
                      <a:pPr>
                        <a:buNone/>
                      </a:pPr>
                      <a:r>
                        <a:rPr lang="en-US" sz="1800" dirty="0"/>
                        <a:t>Using/sharing information from the past and the personal living circumstances of the client (including values and context) (so the patient doesn’t have to repeat their story everywhere) to tailor current care to the individual’s needs</a:t>
                      </a:r>
                    </a:p>
                  </a:txBody>
                  <a:tcPr marL="55786" marR="55786" marT="27893" marB="27893" anchor="ctr">
                    <a:lnL>
                      <a:noFill/>
                    </a:lnL>
                    <a:lnR>
                      <a:noFill/>
                    </a:lnR>
                    <a:lnT>
                      <a:noFill/>
                    </a:lnT>
                    <a:lnB>
                      <a:noFill/>
                    </a:lnB>
                    <a:noFill/>
                  </a:tcPr>
                </a:tc>
                <a:tc>
                  <a:txBody>
                    <a:bodyPr/>
                    <a:lstStyle/>
                    <a:p>
                      <a:pPr>
                        <a:buNone/>
                      </a:pPr>
                      <a:r>
                        <a:rPr lang="en-US" sz="1800" dirty="0"/>
                        <a:t>'When the patient/their family experiences their care as coordinated and smooth'; when the patient receives help when needed, and encounters the same people consistently</a:t>
                      </a:r>
                    </a:p>
                  </a:txBody>
                  <a:tcPr marL="55786" marR="55786" marT="27893" marB="27893" anchor="ctr">
                    <a:lnL>
                      <a:noFill/>
                    </a:lnL>
                    <a:lnR>
                      <a:noFill/>
                    </a:lnR>
                    <a:lnT>
                      <a:noFill/>
                    </a:lnT>
                    <a:lnB>
                      <a:noFill/>
                    </a:lnB>
                    <a:noFill/>
                  </a:tcPr>
                </a:tc>
                <a:extLst>
                  <a:ext uri="{0D108BD9-81ED-4DB2-BD59-A6C34878D82A}">
                    <a16:rowId xmlns:a16="http://schemas.microsoft.com/office/drawing/2014/main" val="745646033"/>
                  </a:ext>
                </a:extLst>
              </a:tr>
              <a:tr h="367986">
                <a:tc>
                  <a:txBody>
                    <a:bodyPr/>
                    <a:lstStyle/>
                    <a:p>
                      <a:pPr>
                        <a:buNone/>
                      </a:pPr>
                      <a:endParaRPr lang="nl-BE" sz="1100" dirty="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extLst>
                  <a:ext uri="{0D108BD9-81ED-4DB2-BD59-A6C34878D82A}">
                    <a16:rowId xmlns:a16="http://schemas.microsoft.com/office/drawing/2014/main" val="377256355"/>
                  </a:ext>
                </a:extLst>
              </a:tr>
              <a:tr h="367986">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extLst>
                  <a:ext uri="{0D108BD9-81ED-4DB2-BD59-A6C34878D82A}">
                    <a16:rowId xmlns:a16="http://schemas.microsoft.com/office/drawing/2014/main" val="2219449286"/>
                  </a:ext>
                </a:extLst>
              </a:tr>
              <a:tr h="367986">
                <a:tc>
                  <a:txBody>
                    <a:bodyPr/>
                    <a:lstStyle/>
                    <a:p>
                      <a:pPr>
                        <a:buNone/>
                      </a:pPr>
                      <a:endParaRPr lang="nl-BE" sz="1100" dirty="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extLst>
                  <a:ext uri="{0D108BD9-81ED-4DB2-BD59-A6C34878D82A}">
                    <a16:rowId xmlns:a16="http://schemas.microsoft.com/office/drawing/2014/main" val="1538863246"/>
                  </a:ext>
                </a:extLst>
              </a:tr>
              <a:tr h="367986">
                <a:tc>
                  <a:txBody>
                    <a:bodyPr/>
                    <a:lstStyle/>
                    <a:p>
                      <a:pPr>
                        <a:buNone/>
                      </a:pPr>
                      <a:endParaRPr lang="en-US" sz="1100" dirty="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a:p>
                  </a:txBody>
                  <a:tcPr marL="55786" marR="55786" marT="27893" marB="27893" anchor="ctr">
                    <a:lnL>
                      <a:noFill/>
                    </a:lnL>
                    <a:lnR>
                      <a:noFill/>
                    </a:lnR>
                    <a:lnT>
                      <a:noFill/>
                    </a:lnT>
                    <a:lnB>
                      <a:noFill/>
                    </a:lnB>
                    <a:noFill/>
                  </a:tcPr>
                </a:tc>
                <a:tc>
                  <a:txBody>
                    <a:bodyPr/>
                    <a:lstStyle/>
                    <a:p>
                      <a:pPr>
                        <a:buNone/>
                      </a:pPr>
                      <a:endParaRPr lang="nl-BE" sz="1100" dirty="0"/>
                    </a:p>
                  </a:txBody>
                  <a:tcPr marL="55786" marR="55786" marT="27893" marB="27893" anchor="ctr">
                    <a:lnL>
                      <a:noFill/>
                    </a:lnL>
                    <a:lnR>
                      <a:noFill/>
                    </a:lnR>
                    <a:lnT>
                      <a:noFill/>
                    </a:lnT>
                    <a:lnB>
                      <a:noFill/>
                    </a:lnB>
                    <a:noFill/>
                  </a:tcPr>
                </a:tc>
                <a:extLst>
                  <a:ext uri="{0D108BD9-81ED-4DB2-BD59-A6C34878D82A}">
                    <a16:rowId xmlns:a16="http://schemas.microsoft.com/office/drawing/2014/main" val="901457336"/>
                  </a:ext>
                </a:extLst>
              </a:tr>
            </a:tbl>
          </a:graphicData>
        </a:graphic>
      </p:graphicFrame>
    </p:spTree>
    <p:extLst>
      <p:ext uri="{BB962C8B-B14F-4D97-AF65-F5344CB8AC3E}">
        <p14:creationId xmlns:p14="http://schemas.microsoft.com/office/powerpoint/2010/main" val="1681742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694</TotalTime>
  <Words>1908</Words>
  <Application>Microsoft Office PowerPoint</Application>
  <PresentationFormat>Grand écran</PresentationFormat>
  <Paragraphs>279</Paragraphs>
  <Slides>26</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Aptos</vt:lpstr>
      <vt:lpstr>Aptos Display</vt:lpstr>
      <vt:lpstr>Arial</vt:lpstr>
      <vt:lpstr>Calibri</vt:lpstr>
      <vt:lpstr>Kantoorthema</vt:lpstr>
      <vt:lpstr>Continuity of Care: A Key Determinant of Mental Health and Quality of Life.   Application to persons with (intellectual) disabilities and mental health problems. </vt:lpstr>
      <vt:lpstr>Présentation PowerPoint</vt:lpstr>
      <vt:lpstr>Présentation PowerPoint</vt:lpstr>
      <vt:lpstr>Continuity of Care: conceptual</vt:lpstr>
      <vt:lpstr> Continuity of Care: Conceptual </vt:lpstr>
      <vt:lpstr>Continuity of care (COMGGKJ)</vt:lpstr>
      <vt:lpstr>‘Continuity-reflex’</vt:lpstr>
      <vt:lpstr>Présentation PowerPoint</vt:lpstr>
      <vt:lpstr>Présentation PowerPoint</vt:lpstr>
      <vt:lpstr>'Continuity-reflex'</vt:lpstr>
      <vt:lpstr>Application: persons with (intellectual) disabilities and mental health problems</vt:lpstr>
      <vt:lpstr>Présentation PowerPoint</vt:lpstr>
      <vt:lpstr>Présentation PowerPoint</vt:lpstr>
      <vt:lpstr>Recommendations based on the literature    (Rinaldi, 2025)</vt:lpstr>
      <vt:lpstr>Recommendations based on the literature    (Rinaldi, 2025)</vt:lpstr>
      <vt:lpstr>Principles of mental health care to complexe populations</vt:lpstr>
      <vt:lpstr>Continuity of care: transversality</vt:lpstr>
      <vt:lpstr>Présentation PowerPoint</vt:lpstr>
      <vt:lpstr>Domain - Participation</vt:lpstr>
      <vt:lpstr>Domain Accessibility</vt:lpstr>
      <vt:lpstr>Domain - Collaboration</vt:lpstr>
      <vt:lpstr>Back to application to persons with intellectual disabilities and mental health problems: reflections regarding generic vs. specialist</vt:lpstr>
      <vt:lpstr>Care for persons with ID en MH problems</vt:lpstr>
      <vt:lpstr>Environment Makes the Difference. What Kind of Caregivers Do Clients with Intellectual Disabilities and Mental Health Problems Need?</vt:lpstr>
      <vt:lpstr>Environment Makes the Difference. What Kind of Caregivers Do Clients with Intellectual Disabilities and Mental Health Problems Need?</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Filip Morisse</dc:creator>
  <cp:lastModifiedBy>Gaëlle THOLLEMBEEK</cp:lastModifiedBy>
  <cp:revision>11</cp:revision>
  <dcterms:created xsi:type="dcterms:W3CDTF">2025-09-23T08:19:42Z</dcterms:created>
  <dcterms:modified xsi:type="dcterms:W3CDTF">2026-01-19T11:24:09Z</dcterms:modified>
</cp:coreProperties>
</file>